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handoutMasterIdLst>
    <p:handoutMasterId r:id="rId32"/>
  </p:handoutMasterIdLst>
  <p:sldIdLst>
    <p:sldId id="256" r:id="rId2"/>
    <p:sldId id="267" r:id="rId3"/>
    <p:sldId id="268" r:id="rId4"/>
    <p:sldId id="280" r:id="rId5"/>
    <p:sldId id="285" r:id="rId6"/>
    <p:sldId id="258" r:id="rId7"/>
    <p:sldId id="284" r:id="rId8"/>
    <p:sldId id="286" r:id="rId9"/>
    <p:sldId id="259" r:id="rId10"/>
    <p:sldId id="264" r:id="rId11"/>
    <p:sldId id="269" r:id="rId12"/>
    <p:sldId id="270" r:id="rId13"/>
    <p:sldId id="263" r:id="rId14"/>
    <p:sldId id="272" r:id="rId15"/>
    <p:sldId id="273" r:id="rId16"/>
    <p:sldId id="274" r:id="rId17"/>
    <p:sldId id="275" r:id="rId18"/>
    <p:sldId id="271" r:id="rId19"/>
    <p:sldId id="276" r:id="rId20"/>
    <p:sldId id="277" r:id="rId21"/>
    <p:sldId id="265" r:id="rId22"/>
    <p:sldId id="257" r:id="rId23"/>
    <p:sldId id="282" r:id="rId24"/>
    <p:sldId id="261" r:id="rId25"/>
    <p:sldId id="266" r:id="rId26"/>
    <p:sldId id="262" r:id="rId27"/>
    <p:sldId id="283" r:id="rId28"/>
    <p:sldId id="281" r:id="rId29"/>
    <p:sldId id="279" r:id="rId30"/>
    <p:sldId id="278" r:id="rId31"/>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52" autoAdjust="0"/>
    <p:restoredTop sz="94660"/>
  </p:normalViewPr>
  <p:slideViewPr>
    <p:cSldViewPr snapToGrid="0">
      <p:cViewPr varScale="1">
        <p:scale>
          <a:sx n="70" d="100"/>
          <a:sy n="70" d="100"/>
        </p:scale>
        <p:origin x="240"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4D9727-DCE9-43CF-B8C4-F625010B0843}" type="datetimeFigureOut">
              <a:rPr lang="nb-NO" smtClean="0"/>
              <a:t>20.02.2018</a:t>
            </a:fld>
            <a:endParaRPr lang="nb-NO"/>
          </a:p>
        </p:txBody>
      </p:sp>
      <p:sp>
        <p:nvSpPr>
          <p:cNvPr id="4" name="Plassholder for bunn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CCC266-1181-4805-87E7-38F1F3D376C9}" type="slidenum">
              <a:rPr lang="nb-NO" smtClean="0"/>
              <a:t>‹#›</a:t>
            </a:fld>
            <a:endParaRPr lang="nb-NO"/>
          </a:p>
        </p:txBody>
      </p:sp>
    </p:spTree>
    <p:extLst>
      <p:ext uri="{BB962C8B-B14F-4D97-AF65-F5344CB8AC3E}">
        <p14:creationId xmlns:p14="http://schemas.microsoft.com/office/powerpoint/2010/main" val="16138268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nb-NO"/>
              <a:t>Klikk for å redigere tittelstil</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602E3354-9D93-4BC7-B9A8-AFB3440FF8E6}" type="datetimeFigureOut">
              <a:rPr lang="nb-NO" smtClean="0"/>
              <a:t>20.02.2018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BDC359E-04A7-4E5F-8BEC-D69E0F0BE682}" type="slidenum">
              <a:rPr lang="nb-NO" smtClean="0"/>
              <a:t>‹#›</a:t>
            </a:fld>
            <a:endParaRPr lang="nb-NO"/>
          </a:p>
        </p:txBody>
      </p:sp>
    </p:spTree>
    <p:extLst>
      <p:ext uri="{BB962C8B-B14F-4D97-AF65-F5344CB8AC3E}">
        <p14:creationId xmlns:p14="http://schemas.microsoft.com/office/powerpoint/2010/main" val="227851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602E3354-9D93-4BC7-B9A8-AFB3440FF8E6}" type="datetimeFigureOut">
              <a:rPr lang="nb-NO" smtClean="0"/>
              <a:t>20.02.2018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BDC359E-04A7-4E5F-8BEC-D69E0F0BE682}" type="slidenum">
              <a:rPr lang="nb-NO" smtClean="0"/>
              <a:t>‹#›</a:t>
            </a:fld>
            <a:endParaRPr lang="nb-NO"/>
          </a:p>
        </p:txBody>
      </p:sp>
    </p:spTree>
    <p:extLst>
      <p:ext uri="{BB962C8B-B14F-4D97-AF65-F5344CB8AC3E}">
        <p14:creationId xmlns:p14="http://schemas.microsoft.com/office/powerpoint/2010/main" val="346012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nb-NO"/>
              <a:t>Klikk for å redigere tittelstil</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602E3354-9D93-4BC7-B9A8-AFB3440FF8E6}" type="datetimeFigureOut">
              <a:rPr lang="nb-NO" smtClean="0"/>
              <a:t>20.02.2018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BDC359E-04A7-4E5F-8BEC-D69E0F0BE682}" type="slidenum">
              <a:rPr lang="nb-NO" smtClean="0"/>
              <a:t>‹#›</a:t>
            </a:fld>
            <a:endParaRPr lang="nb-NO"/>
          </a:p>
        </p:txBody>
      </p:sp>
    </p:spTree>
    <p:extLst>
      <p:ext uri="{BB962C8B-B14F-4D97-AF65-F5344CB8AC3E}">
        <p14:creationId xmlns:p14="http://schemas.microsoft.com/office/powerpoint/2010/main" val="4247102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nb-NO"/>
              <a:t>Klikk for å redigere tittelstil</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602E3354-9D93-4BC7-B9A8-AFB3440FF8E6}" type="datetimeFigureOut">
              <a:rPr lang="nb-NO" smtClean="0"/>
              <a:t>20.02.2018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BDC359E-04A7-4E5F-8BEC-D69E0F0BE682}" type="slidenum">
              <a:rPr lang="nb-NO" smtClean="0"/>
              <a:t>‹#›</a:t>
            </a:fld>
            <a:endParaRPr lang="nb-NO"/>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407562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602E3354-9D93-4BC7-B9A8-AFB3440FF8E6}" type="datetimeFigureOut">
              <a:rPr lang="nb-NO" smtClean="0"/>
              <a:t>20.02.2018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BDC359E-04A7-4E5F-8BEC-D69E0F0BE682}" type="slidenum">
              <a:rPr lang="nb-NO" smtClean="0"/>
              <a:t>‹#›</a:t>
            </a:fld>
            <a:endParaRPr lang="nb-NO"/>
          </a:p>
        </p:txBody>
      </p:sp>
    </p:spTree>
    <p:extLst>
      <p:ext uri="{BB962C8B-B14F-4D97-AF65-F5344CB8AC3E}">
        <p14:creationId xmlns:p14="http://schemas.microsoft.com/office/powerpoint/2010/main" val="517458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b-NO"/>
              <a:t>Klikk for å redigere tittelstil</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2E3354-9D93-4BC7-B9A8-AFB3440FF8E6}" type="datetimeFigureOut">
              <a:rPr lang="nb-NO" smtClean="0"/>
              <a:t>20.02.2018</a:t>
            </a:fld>
            <a:endParaRPr lang="nb-NO"/>
          </a:p>
        </p:txBody>
      </p:sp>
      <p:sp>
        <p:nvSpPr>
          <p:cNvPr id="4"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BDC359E-04A7-4E5F-8BEC-D69E0F0BE682}" type="slidenum">
              <a:rPr lang="nb-NO" smtClean="0"/>
              <a:t>‹#›</a:t>
            </a:fld>
            <a:endParaRPr lang="nb-NO"/>
          </a:p>
        </p:txBody>
      </p:sp>
    </p:spTree>
    <p:extLst>
      <p:ext uri="{BB962C8B-B14F-4D97-AF65-F5344CB8AC3E}">
        <p14:creationId xmlns:p14="http://schemas.microsoft.com/office/powerpoint/2010/main" val="3757386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b-NO"/>
              <a:t>Klikk for å redigere tittelstil</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2E3354-9D93-4BC7-B9A8-AFB3440FF8E6}" type="datetimeFigureOut">
              <a:rPr lang="nb-NO" smtClean="0"/>
              <a:t>20.02.2018</a:t>
            </a:fld>
            <a:endParaRPr lang="nb-NO"/>
          </a:p>
        </p:txBody>
      </p:sp>
      <p:sp>
        <p:nvSpPr>
          <p:cNvPr id="4"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BDC359E-04A7-4E5F-8BEC-D69E0F0BE682}" type="slidenum">
              <a:rPr lang="nb-NO" smtClean="0"/>
              <a:t>‹#›</a:t>
            </a:fld>
            <a:endParaRPr lang="nb-NO"/>
          </a:p>
        </p:txBody>
      </p:sp>
    </p:spTree>
    <p:extLst>
      <p:ext uri="{BB962C8B-B14F-4D97-AF65-F5344CB8AC3E}">
        <p14:creationId xmlns:p14="http://schemas.microsoft.com/office/powerpoint/2010/main" val="2072899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nchorCtr="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02E3354-9D93-4BC7-B9A8-AFB3440FF8E6}" type="datetimeFigureOut">
              <a:rPr lang="nb-NO" smtClean="0"/>
              <a:t>20.02.2018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BDC359E-04A7-4E5F-8BEC-D69E0F0BE682}" type="slidenum">
              <a:rPr lang="nb-NO" smtClean="0"/>
              <a:t>‹#›</a:t>
            </a:fld>
            <a:endParaRPr lang="nb-NO"/>
          </a:p>
        </p:txBody>
      </p:sp>
    </p:spTree>
    <p:extLst>
      <p:ext uri="{BB962C8B-B14F-4D97-AF65-F5344CB8AC3E}">
        <p14:creationId xmlns:p14="http://schemas.microsoft.com/office/powerpoint/2010/main" val="2278712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nb-NO"/>
              <a:t>Klikk for å redigere tittelstil</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02E3354-9D93-4BC7-B9A8-AFB3440FF8E6}" type="datetimeFigureOut">
              <a:rPr lang="nb-NO" smtClean="0"/>
              <a:t>20.02.2018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BDC359E-04A7-4E5F-8BEC-D69E0F0BE682}" type="slidenum">
              <a:rPr lang="nb-NO" smtClean="0"/>
              <a:t>‹#›</a:t>
            </a:fld>
            <a:endParaRPr lang="nb-NO"/>
          </a:p>
        </p:txBody>
      </p:sp>
    </p:spTree>
    <p:extLst>
      <p:ext uri="{BB962C8B-B14F-4D97-AF65-F5344CB8AC3E}">
        <p14:creationId xmlns:p14="http://schemas.microsoft.com/office/powerpoint/2010/main" val="6928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02E3354-9D93-4BC7-B9A8-AFB3440FF8E6}" type="datetimeFigureOut">
              <a:rPr lang="nb-NO" smtClean="0"/>
              <a:t>20.02.2018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BDC359E-04A7-4E5F-8BEC-D69E0F0BE682}" type="slidenum">
              <a:rPr lang="nb-NO" smtClean="0"/>
              <a:t>‹#›</a:t>
            </a:fld>
            <a:endParaRPr lang="nb-NO"/>
          </a:p>
        </p:txBody>
      </p:sp>
    </p:spTree>
    <p:extLst>
      <p:ext uri="{BB962C8B-B14F-4D97-AF65-F5344CB8AC3E}">
        <p14:creationId xmlns:p14="http://schemas.microsoft.com/office/powerpoint/2010/main" val="413196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602E3354-9D93-4BC7-B9A8-AFB3440FF8E6}" type="datetimeFigureOut">
              <a:rPr lang="nb-NO" smtClean="0"/>
              <a:t>20.02.2018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BDC359E-04A7-4E5F-8BEC-D69E0F0BE682}" type="slidenum">
              <a:rPr lang="nb-NO" smtClean="0"/>
              <a:t>‹#›</a:t>
            </a:fld>
            <a:endParaRPr lang="nb-NO"/>
          </a:p>
        </p:txBody>
      </p:sp>
    </p:spTree>
    <p:extLst>
      <p:ext uri="{BB962C8B-B14F-4D97-AF65-F5344CB8AC3E}">
        <p14:creationId xmlns:p14="http://schemas.microsoft.com/office/powerpoint/2010/main" val="280418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602E3354-9D93-4BC7-B9A8-AFB3440FF8E6}" type="datetimeFigureOut">
              <a:rPr lang="nb-NO" smtClean="0"/>
              <a:t>20.02.2018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BDC359E-04A7-4E5F-8BEC-D69E0F0BE682}" type="slidenum">
              <a:rPr lang="nb-NO" smtClean="0"/>
              <a:t>‹#›</a:t>
            </a:fld>
            <a:endParaRPr lang="nb-NO"/>
          </a:p>
        </p:txBody>
      </p:sp>
    </p:spTree>
    <p:extLst>
      <p:ext uri="{BB962C8B-B14F-4D97-AF65-F5344CB8AC3E}">
        <p14:creationId xmlns:p14="http://schemas.microsoft.com/office/powerpoint/2010/main" val="1576207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602E3354-9D93-4BC7-B9A8-AFB3440FF8E6}" type="datetimeFigureOut">
              <a:rPr lang="nb-NO" smtClean="0"/>
              <a:t>20.02.2018</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0BDC359E-04A7-4E5F-8BEC-D69E0F0BE682}" type="slidenum">
              <a:rPr lang="nb-NO" smtClean="0"/>
              <a:t>‹#›</a:t>
            </a:fld>
            <a:endParaRPr lang="nb-NO"/>
          </a:p>
        </p:txBody>
      </p:sp>
    </p:spTree>
    <p:extLst>
      <p:ext uri="{BB962C8B-B14F-4D97-AF65-F5344CB8AC3E}">
        <p14:creationId xmlns:p14="http://schemas.microsoft.com/office/powerpoint/2010/main" val="177017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7" name="Date Placeholder 2"/>
          <p:cNvSpPr>
            <a:spLocks noGrp="1"/>
          </p:cNvSpPr>
          <p:nvPr>
            <p:ph type="dt" sz="half" idx="10"/>
          </p:nvPr>
        </p:nvSpPr>
        <p:spPr/>
        <p:txBody>
          <a:bodyPr/>
          <a:lstStyle/>
          <a:p>
            <a:fld id="{602E3354-9D93-4BC7-B9A8-AFB3440FF8E6}" type="datetimeFigureOut">
              <a:rPr lang="nb-NO" smtClean="0"/>
              <a:t>20.02.2018</a:t>
            </a:fld>
            <a:endParaRPr lang="nb-NO"/>
          </a:p>
        </p:txBody>
      </p:sp>
      <p:sp>
        <p:nvSpPr>
          <p:cNvPr id="5" name="Footer Placeholder 3"/>
          <p:cNvSpPr>
            <a:spLocks noGrp="1"/>
          </p:cNvSpPr>
          <p:nvPr>
            <p:ph type="ftr" sz="quarter" idx="11"/>
          </p:nvPr>
        </p:nvSpPr>
        <p:spPr/>
        <p:txBody>
          <a:bodyPr/>
          <a:lstStyle/>
          <a:p>
            <a:endParaRPr lang="nb-NO"/>
          </a:p>
        </p:txBody>
      </p:sp>
      <p:sp>
        <p:nvSpPr>
          <p:cNvPr id="6" name="Slide Number Placeholder 4"/>
          <p:cNvSpPr>
            <a:spLocks noGrp="1"/>
          </p:cNvSpPr>
          <p:nvPr>
            <p:ph type="sldNum" sz="quarter" idx="12"/>
          </p:nvPr>
        </p:nvSpPr>
        <p:spPr/>
        <p:txBody>
          <a:bodyPr/>
          <a:lstStyle/>
          <a:p>
            <a:fld id="{0BDC359E-04A7-4E5F-8BEC-D69E0F0BE682}" type="slidenum">
              <a:rPr lang="nb-NO" smtClean="0"/>
              <a:t>‹#›</a:t>
            </a:fld>
            <a:endParaRPr lang="nb-NO"/>
          </a:p>
        </p:txBody>
      </p:sp>
    </p:spTree>
    <p:extLst>
      <p:ext uri="{BB962C8B-B14F-4D97-AF65-F5344CB8AC3E}">
        <p14:creationId xmlns:p14="http://schemas.microsoft.com/office/powerpoint/2010/main" val="194531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02E3354-9D93-4BC7-B9A8-AFB3440FF8E6}" type="datetimeFigureOut">
              <a:rPr lang="nb-NO" smtClean="0"/>
              <a:t>20.02.2018</a:t>
            </a:fld>
            <a:endParaRPr lang="nb-NO"/>
          </a:p>
        </p:txBody>
      </p:sp>
      <p:sp>
        <p:nvSpPr>
          <p:cNvPr id="5" name="Footer Placeholder 2"/>
          <p:cNvSpPr>
            <a:spLocks noGrp="1"/>
          </p:cNvSpPr>
          <p:nvPr>
            <p:ph type="ftr" sz="quarter" idx="11"/>
          </p:nvPr>
        </p:nvSpPr>
        <p:spPr/>
        <p:txBody>
          <a:bodyPr/>
          <a:lstStyle/>
          <a:p>
            <a:endParaRPr lang="nb-NO"/>
          </a:p>
        </p:txBody>
      </p:sp>
      <p:sp>
        <p:nvSpPr>
          <p:cNvPr id="6" name="Slide Number Placeholder 3"/>
          <p:cNvSpPr>
            <a:spLocks noGrp="1"/>
          </p:cNvSpPr>
          <p:nvPr>
            <p:ph type="sldNum" sz="quarter" idx="12"/>
          </p:nvPr>
        </p:nvSpPr>
        <p:spPr/>
        <p:txBody>
          <a:bodyPr/>
          <a:lstStyle/>
          <a:p>
            <a:fld id="{0BDC359E-04A7-4E5F-8BEC-D69E0F0BE682}" type="slidenum">
              <a:rPr lang="nb-NO" smtClean="0"/>
              <a:t>‹#›</a:t>
            </a:fld>
            <a:endParaRPr lang="nb-NO"/>
          </a:p>
        </p:txBody>
      </p:sp>
    </p:spTree>
    <p:extLst>
      <p:ext uri="{BB962C8B-B14F-4D97-AF65-F5344CB8AC3E}">
        <p14:creationId xmlns:p14="http://schemas.microsoft.com/office/powerpoint/2010/main" val="405459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nb-NO"/>
              <a:t>Klikk for å redigere tittelstil</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7" name="Date Placeholder 4"/>
          <p:cNvSpPr>
            <a:spLocks noGrp="1"/>
          </p:cNvSpPr>
          <p:nvPr>
            <p:ph type="dt" sz="half" idx="10"/>
          </p:nvPr>
        </p:nvSpPr>
        <p:spPr/>
        <p:txBody>
          <a:bodyPr/>
          <a:lstStyle/>
          <a:p>
            <a:fld id="{602E3354-9D93-4BC7-B9A8-AFB3440FF8E6}" type="datetimeFigureOut">
              <a:rPr lang="nb-NO" smtClean="0"/>
              <a:t>20.02.2018</a:t>
            </a:fld>
            <a:endParaRPr lang="nb-NO"/>
          </a:p>
        </p:txBody>
      </p:sp>
      <p:sp>
        <p:nvSpPr>
          <p:cNvPr id="5" name="Footer Placeholder 5"/>
          <p:cNvSpPr>
            <a:spLocks noGrp="1"/>
          </p:cNvSpPr>
          <p:nvPr>
            <p:ph type="ftr" sz="quarter" idx="11"/>
          </p:nvPr>
        </p:nvSpPr>
        <p:spPr/>
        <p:txBody>
          <a:bodyPr/>
          <a:lstStyle/>
          <a:p>
            <a:endParaRPr lang="nb-NO"/>
          </a:p>
        </p:txBody>
      </p:sp>
      <p:sp>
        <p:nvSpPr>
          <p:cNvPr id="6" name="Slide Number Placeholder 6"/>
          <p:cNvSpPr>
            <a:spLocks noGrp="1"/>
          </p:cNvSpPr>
          <p:nvPr>
            <p:ph type="sldNum" sz="quarter" idx="12"/>
          </p:nvPr>
        </p:nvSpPr>
        <p:spPr/>
        <p:txBody>
          <a:bodyPr/>
          <a:lstStyle/>
          <a:p>
            <a:fld id="{0BDC359E-04A7-4E5F-8BEC-D69E0F0BE682}" type="slidenum">
              <a:rPr lang="nb-NO" smtClean="0"/>
              <a:t>‹#›</a:t>
            </a:fld>
            <a:endParaRPr lang="nb-NO"/>
          </a:p>
        </p:txBody>
      </p:sp>
    </p:spTree>
    <p:extLst>
      <p:ext uri="{BB962C8B-B14F-4D97-AF65-F5344CB8AC3E}">
        <p14:creationId xmlns:p14="http://schemas.microsoft.com/office/powerpoint/2010/main" val="2292408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602E3354-9D93-4BC7-B9A8-AFB3440FF8E6}" type="datetimeFigureOut">
              <a:rPr lang="nb-NO" smtClean="0"/>
              <a:t>20.02.2018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BDC359E-04A7-4E5F-8BEC-D69E0F0BE682}" type="slidenum">
              <a:rPr lang="nb-NO" smtClean="0"/>
              <a:t>‹#›</a:t>
            </a:fld>
            <a:endParaRPr lang="nb-NO"/>
          </a:p>
        </p:txBody>
      </p:sp>
    </p:spTree>
    <p:extLst>
      <p:ext uri="{BB962C8B-B14F-4D97-AF65-F5344CB8AC3E}">
        <p14:creationId xmlns:p14="http://schemas.microsoft.com/office/powerpoint/2010/main" val="13251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nb-NO"/>
              <a:t>Klikk for å redigere tittelstil</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02E3354-9D93-4BC7-B9A8-AFB3440FF8E6}" type="datetimeFigureOut">
              <a:rPr lang="nb-NO" smtClean="0"/>
              <a:t>20.02.2018</a:t>
            </a:fld>
            <a:endParaRPr lang="nb-NO"/>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b-NO"/>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BDC359E-04A7-4E5F-8BEC-D69E0F0BE682}" type="slidenum">
              <a:rPr lang="nb-NO" smtClean="0"/>
              <a:t>‹#›</a:t>
            </a:fld>
            <a:endParaRPr lang="nb-NO"/>
          </a:p>
        </p:txBody>
      </p:sp>
    </p:spTree>
    <p:extLst>
      <p:ext uri="{BB962C8B-B14F-4D97-AF65-F5344CB8AC3E}">
        <p14:creationId xmlns:p14="http://schemas.microsoft.com/office/powerpoint/2010/main" val="2722647514"/>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866441" y="1447799"/>
            <a:ext cx="7169976" cy="3329581"/>
          </a:xfrm>
        </p:spPr>
        <p:txBody>
          <a:bodyPr/>
          <a:lstStyle/>
          <a:p>
            <a:r>
              <a:rPr lang="nb-NO" dirty="0"/>
              <a:t>Selvevaluering i folkehøgskolen </a:t>
            </a:r>
          </a:p>
        </p:txBody>
      </p:sp>
      <p:sp>
        <p:nvSpPr>
          <p:cNvPr id="3" name="Undertittel 2"/>
          <p:cNvSpPr>
            <a:spLocks noGrp="1"/>
          </p:cNvSpPr>
          <p:nvPr>
            <p:ph type="subTitle" idx="1"/>
          </p:nvPr>
        </p:nvSpPr>
        <p:spPr/>
        <p:txBody>
          <a:bodyPr/>
          <a:lstStyle/>
          <a:p>
            <a:r>
              <a:rPr lang="nb-NO" dirty="0"/>
              <a:t>Drammen 8. juni 2017</a:t>
            </a:r>
          </a:p>
          <a:p>
            <a:r>
              <a:rPr lang="nb-NO" dirty="0"/>
              <a:t>Odd Haddal </a:t>
            </a:r>
          </a:p>
        </p:txBody>
      </p:sp>
    </p:spTree>
    <p:extLst>
      <p:ext uri="{BB962C8B-B14F-4D97-AF65-F5344CB8AC3E}">
        <p14:creationId xmlns:p14="http://schemas.microsoft.com/office/powerpoint/2010/main" val="366841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06777" y="2487850"/>
            <a:ext cx="7959144" cy="2862322"/>
          </a:xfrm>
          <a:prstGeom prst="rect">
            <a:avLst/>
          </a:prstGeom>
        </p:spPr>
        <p:txBody>
          <a:bodyPr wrap="square">
            <a:spAutoFit/>
          </a:bodyPr>
          <a:lstStyle/>
          <a:p>
            <a:r>
              <a:rPr lang="nb-NO" sz="2000" b="1" dirty="0"/>
              <a:t>§ 2h: Skolen skal utarbeide prosedyre for selvevaluering og kvalitetsutvikling som sikrer de tilsatte og elever medvirkning. Det skal utarbeides en årlig selvevalueringsrapport som skal være offentlig tilgjengelig. </a:t>
            </a:r>
          </a:p>
          <a:p>
            <a:pPr marL="342900" indent="-342900">
              <a:buFont typeface="Arial" panose="020B0604020202020204" pitchFamily="34" charset="0"/>
              <a:buChar char="•"/>
            </a:pPr>
            <a:endParaRPr lang="nb-NO" sz="2000" b="1" dirty="0"/>
          </a:p>
          <a:p>
            <a:pPr marL="800100" lvl="1" indent="-342900">
              <a:buFont typeface="Arial" panose="020B0604020202020204" pitchFamily="34" charset="0"/>
              <a:buChar char="•"/>
            </a:pPr>
            <a:r>
              <a:rPr lang="nb-NO" sz="2000" i="1" dirty="0"/>
              <a:t>Prosedyre for selvevaluering er et vilkår for tilskudd. Det er selve utviklingsaspektet ved skoledriften som skal vektlegges i dette arbeidet (Ot.prp. 79, merknader)</a:t>
            </a:r>
          </a:p>
          <a:p>
            <a:pPr marL="800100" lvl="1" indent="-342900">
              <a:buFont typeface="Arial" panose="020B0604020202020204" pitchFamily="34" charset="0"/>
              <a:buChar char="•"/>
            </a:pPr>
            <a:endParaRPr lang="nb-NO" sz="2000" dirty="0"/>
          </a:p>
        </p:txBody>
      </p:sp>
      <p:sp>
        <p:nvSpPr>
          <p:cNvPr id="3" name="TekstSylinder 2"/>
          <p:cNvSpPr txBox="1"/>
          <p:nvPr/>
        </p:nvSpPr>
        <p:spPr>
          <a:xfrm>
            <a:off x="1658798" y="288093"/>
            <a:ext cx="5646097" cy="461665"/>
          </a:xfrm>
          <a:prstGeom prst="rect">
            <a:avLst/>
          </a:prstGeom>
          <a:noFill/>
        </p:spPr>
        <p:txBody>
          <a:bodyPr wrap="none" rtlCol="0">
            <a:spAutoFit/>
          </a:bodyPr>
          <a:lstStyle/>
          <a:p>
            <a:pPr algn="ctr"/>
            <a:r>
              <a:rPr lang="nb-NO" sz="2400" b="1" dirty="0"/>
              <a:t>SELVEVALUERING: LOV OG FORSKRIFT</a:t>
            </a:r>
          </a:p>
        </p:txBody>
      </p:sp>
      <p:sp>
        <p:nvSpPr>
          <p:cNvPr id="4" name="Rektangel 3"/>
          <p:cNvSpPr/>
          <p:nvPr/>
        </p:nvSpPr>
        <p:spPr>
          <a:xfrm>
            <a:off x="2092834" y="1733877"/>
            <a:ext cx="4249881" cy="461665"/>
          </a:xfrm>
          <a:prstGeom prst="rect">
            <a:avLst/>
          </a:prstGeom>
        </p:spPr>
        <p:txBody>
          <a:bodyPr wrap="none">
            <a:spAutoFit/>
          </a:bodyPr>
          <a:lstStyle/>
          <a:p>
            <a:pPr algn="ctr"/>
            <a:r>
              <a:rPr lang="nb-NO" sz="2400" b="1" dirty="0">
                <a:solidFill>
                  <a:srgbClr val="FFFF00"/>
                </a:solidFill>
                <a:effectLst>
                  <a:outerShdw blurRad="38100" dist="38100" dir="2700000" algn="tl">
                    <a:srgbClr val="000000">
                      <a:alpha val="43137"/>
                    </a:srgbClr>
                  </a:outerShdw>
                </a:effectLst>
              </a:rPr>
              <a:t>Folkehøyskoleloven (2003):</a:t>
            </a:r>
          </a:p>
        </p:txBody>
      </p:sp>
    </p:spTree>
    <p:extLst>
      <p:ext uri="{BB962C8B-B14F-4D97-AF65-F5344CB8AC3E}">
        <p14:creationId xmlns:p14="http://schemas.microsoft.com/office/powerpoint/2010/main" val="3191384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430015" y="750023"/>
            <a:ext cx="8237467" cy="5447645"/>
          </a:xfrm>
          <a:prstGeom prst="rect">
            <a:avLst/>
          </a:prstGeom>
        </p:spPr>
        <p:txBody>
          <a:bodyPr wrap="square">
            <a:spAutoFit/>
          </a:bodyPr>
          <a:lstStyle/>
          <a:p>
            <a:endParaRPr lang="nb-NO" sz="2400" dirty="0"/>
          </a:p>
          <a:p>
            <a:pPr algn="ctr"/>
            <a:r>
              <a:rPr lang="nb-NO" sz="2400" b="1" dirty="0">
                <a:solidFill>
                  <a:srgbClr val="FFFF00"/>
                </a:solidFill>
                <a:effectLst>
                  <a:outerShdw blurRad="38100" dist="38100" dir="2700000" algn="tl">
                    <a:srgbClr val="000000">
                      <a:alpha val="43137"/>
                    </a:srgbClr>
                  </a:outerShdw>
                </a:effectLst>
              </a:rPr>
              <a:t>§ 14 Kvalitetsutvikling (Forskrift til folkehøyskoleloven):</a:t>
            </a:r>
          </a:p>
          <a:p>
            <a:pPr marL="342900" indent="-342900">
              <a:buFont typeface="Arial" panose="020B0604020202020204" pitchFamily="34" charset="0"/>
              <a:buChar char="•"/>
            </a:pPr>
            <a:endParaRPr lang="nb-NO" sz="2000" dirty="0">
              <a:solidFill>
                <a:srgbClr val="FFFF00"/>
              </a:solidFill>
            </a:endParaRPr>
          </a:p>
          <a:p>
            <a:pPr marL="342900" indent="-342900">
              <a:buFont typeface="Arial" panose="020B0604020202020204" pitchFamily="34" charset="0"/>
              <a:buChar char="•"/>
            </a:pPr>
            <a:r>
              <a:rPr lang="nb-NO" sz="2000" dirty="0"/>
              <a:t>Hver skole skal utarbeide dokumentasjon som klargjør og definerer skolens verdigrunnlag og målsetting. </a:t>
            </a:r>
          </a:p>
          <a:p>
            <a:pPr marL="342900" indent="-342900">
              <a:buFont typeface="Arial" panose="020B0604020202020204" pitchFamily="34" charset="0"/>
              <a:buChar char="•"/>
            </a:pPr>
            <a:endParaRPr lang="nb-NO" sz="2000" dirty="0"/>
          </a:p>
          <a:p>
            <a:pPr marL="342900" indent="-342900">
              <a:buFont typeface="Arial" panose="020B0604020202020204" pitchFamily="34" charset="0"/>
              <a:buChar char="•"/>
            </a:pPr>
            <a:r>
              <a:rPr lang="nb-NO" sz="2000" dirty="0"/>
              <a:t>Dokumentasjonen skal også omfatte prosedyre for selvevaluering, kvalitetssikring og kvalitetsutvikling.</a:t>
            </a:r>
          </a:p>
          <a:p>
            <a:pPr marL="342900" indent="-342900">
              <a:buFont typeface="Arial" panose="020B0604020202020204" pitchFamily="34" charset="0"/>
              <a:buChar char="•"/>
            </a:pPr>
            <a:endParaRPr lang="nb-NO" sz="2000" dirty="0"/>
          </a:p>
          <a:p>
            <a:pPr marL="342900" indent="-342900">
              <a:buFont typeface="Arial" panose="020B0604020202020204" pitchFamily="34" charset="0"/>
              <a:buChar char="•"/>
            </a:pPr>
            <a:r>
              <a:rPr lang="nb-NO" sz="2000" dirty="0"/>
              <a:t>Skolen utarbeider hvert år selvevalueringsrapport. </a:t>
            </a:r>
          </a:p>
          <a:p>
            <a:pPr marL="342900" indent="-342900">
              <a:buFont typeface="Arial" panose="020B0604020202020204" pitchFamily="34" charset="0"/>
              <a:buChar char="•"/>
            </a:pPr>
            <a:endParaRPr lang="nb-NO" sz="2000" dirty="0"/>
          </a:p>
          <a:p>
            <a:pPr marL="342900" indent="-342900">
              <a:buFont typeface="Arial" panose="020B0604020202020204" pitchFamily="34" charset="0"/>
              <a:buChar char="•"/>
            </a:pPr>
            <a:r>
              <a:rPr lang="nb-NO" sz="2000" dirty="0"/>
              <a:t>Rapporten sendes innen 1. juni til Utdanningsdirektoratet. </a:t>
            </a:r>
          </a:p>
          <a:p>
            <a:pPr marL="342900" indent="-342900">
              <a:buFont typeface="Arial" panose="020B0604020202020204" pitchFamily="34" charset="0"/>
              <a:buChar char="•"/>
            </a:pPr>
            <a:endParaRPr lang="nb-NO" sz="2000" dirty="0"/>
          </a:p>
          <a:p>
            <a:endParaRPr lang="nb-NO" sz="2000" dirty="0"/>
          </a:p>
          <a:p>
            <a:r>
              <a:rPr lang="nb-NO" sz="2000" dirty="0"/>
              <a:t>Enda en dokumentasjon i loven:</a:t>
            </a:r>
          </a:p>
          <a:p>
            <a:pPr marL="285750" indent="-285750">
              <a:buFont typeface="Arial" panose="020B0604020202020204" pitchFamily="34" charset="0"/>
              <a:buChar char="•"/>
            </a:pPr>
            <a:r>
              <a:rPr lang="nb-NO" sz="2000" i="1" dirty="0"/>
              <a:t>Elevenes læringsprogram og deltakelse (vitnemål)</a:t>
            </a:r>
          </a:p>
          <a:p>
            <a:pPr marL="285750" indent="-285750">
              <a:buFont typeface="Arial" panose="020B0604020202020204" pitchFamily="34" charset="0"/>
              <a:buChar char="•"/>
            </a:pPr>
            <a:r>
              <a:rPr lang="nb-NO" sz="2000" i="1" dirty="0"/>
              <a:t>Grunnlag for vurdering av realkompetanse</a:t>
            </a:r>
          </a:p>
        </p:txBody>
      </p:sp>
    </p:spTree>
    <p:extLst>
      <p:ext uri="{BB962C8B-B14F-4D97-AF65-F5344CB8AC3E}">
        <p14:creationId xmlns:p14="http://schemas.microsoft.com/office/powerpoint/2010/main" val="275293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fade">
                                      <p:cBhvr>
                                        <p:cTn id="7" dur="1000"/>
                                        <p:tgtEl>
                                          <p:spTgt spid="3">
                                            <p:txEl>
                                              <p:pRg st="12" end="12"/>
                                            </p:txEl>
                                          </p:spTgt>
                                        </p:tgtEl>
                                      </p:cBhvr>
                                    </p:animEffect>
                                    <p:anim calcmode="lin" valueType="num">
                                      <p:cBhvr>
                                        <p:cTn id="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3" end="13"/>
                                            </p:txEl>
                                          </p:spTgt>
                                        </p:tgtEl>
                                        <p:attrNameLst>
                                          <p:attrName>style.visibility</p:attrName>
                                        </p:attrNameLst>
                                      </p:cBhvr>
                                      <p:to>
                                        <p:strVal val="visible"/>
                                      </p:to>
                                    </p:set>
                                    <p:animEffect transition="in" filter="fade">
                                      <p:cBhvr>
                                        <p:cTn id="12" dur="1000"/>
                                        <p:tgtEl>
                                          <p:spTgt spid="3">
                                            <p:txEl>
                                              <p:pRg st="13" end="13"/>
                                            </p:txEl>
                                          </p:spTgt>
                                        </p:tgtEl>
                                      </p:cBhvr>
                                    </p:animEffect>
                                    <p:anim calcmode="lin" valueType="num">
                                      <p:cBhvr>
                                        <p:cTn id="1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animEffect transition="in" filter="fade">
                                      <p:cBhvr>
                                        <p:cTn id="17" dur="1000"/>
                                        <p:tgtEl>
                                          <p:spTgt spid="3">
                                            <p:txEl>
                                              <p:pRg st="14" end="14"/>
                                            </p:txEl>
                                          </p:spTgt>
                                        </p:tgtEl>
                                      </p:cBhvr>
                                    </p:animEffect>
                                    <p:anim calcmode="lin" valueType="num">
                                      <p:cBhvr>
                                        <p:cTn id="1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49194" y="591917"/>
            <a:ext cx="4572000" cy="1754326"/>
          </a:xfrm>
          <a:prstGeom prst="rect">
            <a:avLst/>
          </a:prstGeom>
        </p:spPr>
        <p:txBody>
          <a:bodyPr>
            <a:spAutoFit/>
          </a:bodyPr>
          <a:lstStyle/>
          <a:p>
            <a:r>
              <a:rPr lang="nb-NO" dirty="0">
                <a:effectLst/>
              </a:rPr>
              <a:t>Selvevaluering innebærer blant annet å etablere </a:t>
            </a:r>
            <a:r>
              <a:rPr lang="nb-NO" u="sng" dirty="0">
                <a:effectLst/>
              </a:rPr>
              <a:t>rutiner</a:t>
            </a:r>
            <a:r>
              <a:rPr lang="nb-NO" dirty="0">
                <a:effectLst/>
              </a:rPr>
              <a:t> for kritisk å vurdere egen virksomhet, identifisere områder for forbedring, sette inn ressurser på å oppnå forbedringer og vurdere de resultatene man oppnår.</a:t>
            </a:r>
            <a:endParaRPr lang="nb-NO" dirty="0"/>
          </a:p>
        </p:txBody>
      </p:sp>
      <p:sp>
        <p:nvSpPr>
          <p:cNvPr id="3" name="Rektangel 2"/>
          <p:cNvSpPr/>
          <p:nvPr/>
        </p:nvSpPr>
        <p:spPr>
          <a:xfrm>
            <a:off x="249194" y="2639966"/>
            <a:ext cx="4572000" cy="1477328"/>
          </a:xfrm>
          <a:prstGeom prst="rect">
            <a:avLst/>
          </a:prstGeom>
        </p:spPr>
        <p:txBody>
          <a:bodyPr>
            <a:spAutoFit/>
          </a:bodyPr>
          <a:lstStyle/>
          <a:p>
            <a:r>
              <a:rPr lang="nb-NO" i="1" dirty="0">
                <a:effectLst/>
              </a:rPr>
              <a:t>Godkjenning av selvevaluering trenger ikke å være knyttet til det faktum at en skole når eller ikke når sine mål, men at selvevalueringen benyttes som et </a:t>
            </a:r>
            <a:r>
              <a:rPr lang="nb-NO" i="1" u="sng" dirty="0">
                <a:effectLst/>
              </a:rPr>
              <a:t>effektivt verktøy for utvikling</a:t>
            </a:r>
            <a:r>
              <a:rPr lang="nb-NO" i="1" dirty="0">
                <a:effectLst/>
              </a:rPr>
              <a:t>.</a:t>
            </a:r>
            <a:endParaRPr lang="nb-NO" i="1" dirty="0"/>
          </a:p>
        </p:txBody>
      </p:sp>
      <p:sp>
        <p:nvSpPr>
          <p:cNvPr id="4" name="Rektangel 3"/>
          <p:cNvSpPr/>
          <p:nvPr/>
        </p:nvSpPr>
        <p:spPr>
          <a:xfrm>
            <a:off x="249194" y="4443969"/>
            <a:ext cx="7996882" cy="1754326"/>
          </a:xfrm>
          <a:prstGeom prst="rect">
            <a:avLst/>
          </a:prstGeom>
        </p:spPr>
        <p:txBody>
          <a:bodyPr wrap="square">
            <a:spAutoFit/>
          </a:bodyPr>
          <a:lstStyle/>
          <a:p>
            <a:r>
              <a:rPr lang="nb-NO" dirty="0">
                <a:effectLst/>
              </a:rPr>
              <a:t>For å få gode selvevalueringsprosesser er det nødvendig å ha sterk </a:t>
            </a:r>
            <a:r>
              <a:rPr lang="nb-NO" u="sng" dirty="0">
                <a:effectLst/>
              </a:rPr>
              <a:t>medvirkning</a:t>
            </a:r>
            <a:r>
              <a:rPr lang="nb-NO" dirty="0">
                <a:effectLst/>
              </a:rPr>
              <a:t> fra personalet (…) Det er viktig at selvevalueringen ikke bare blir en «øvelse» som utføres av institusjonens administrasjon og ledelse. For å oppnå aktiv deltakelse av personalet må selvevaluering bli en naturlig del av </a:t>
            </a:r>
            <a:r>
              <a:rPr lang="nb-NO" u="sng" dirty="0">
                <a:effectLst/>
              </a:rPr>
              <a:t>den daglige driften</a:t>
            </a:r>
            <a:r>
              <a:rPr lang="nb-NO" dirty="0">
                <a:effectLst/>
              </a:rPr>
              <a:t>, og et verktøy i en </a:t>
            </a:r>
            <a:r>
              <a:rPr lang="nb-NO" u="sng" dirty="0">
                <a:effectLst/>
              </a:rPr>
              <a:t>kontinuerlig utviklingsprosess</a:t>
            </a:r>
            <a:r>
              <a:rPr lang="nb-NO" dirty="0">
                <a:effectLst/>
              </a:rPr>
              <a:t>.</a:t>
            </a:r>
            <a:endParaRPr lang="nb-NO" dirty="0"/>
          </a:p>
        </p:txBody>
      </p:sp>
      <p:sp>
        <p:nvSpPr>
          <p:cNvPr id="5" name="Rektangel 4"/>
          <p:cNvSpPr/>
          <p:nvPr/>
        </p:nvSpPr>
        <p:spPr>
          <a:xfrm>
            <a:off x="5470632" y="1561413"/>
            <a:ext cx="3286897" cy="1569660"/>
          </a:xfrm>
          <a:prstGeom prst="rect">
            <a:avLst/>
          </a:prstGeom>
        </p:spPr>
        <p:txBody>
          <a:bodyPr wrap="square">
            <a:spAutoFit/>
          </a:bodyPr>
          <a:lstStyle/>
          <a:p>
            <a:r>
              <a:rPr lang="nb-NO" sz="2400" b="1" dirty="0">
                <a:solidFill>
                  <a:srgbClr val="FFFF00"/>
                </a:solidFill>
                <a:effectLst>
                  <a:outerShdw blurRad="38100" dist="38100" dir="2700000" algn="tl">
                    <a:srgbClr val="000000">
                      <a:alpha val="43137"/>
                    </a:srgbClr>
                  </a:outerShdw>
                </a:effectLst>
              </a:rPr>
              <a:t>NOU 2001:16</a:t>
            </a:r>
          </a:p>
          <a:p>
            <a:r>
              <a:rPr lang="nb-NO" sz="2400" b="1" dirty="0">
                <a:solidFill>
                  <a:srgbClr val="FFFF00"/>
                </a:solidFill>
                <a:effectLst>
                  <a:outerShdw blurRad="38100" dist="38100" dir="2700000" algn="tl">
                    <a:srgbClr val="000000">
                      <a:alpha val="43137"/>
                    </a:srgbClr>
                  </a:outerShdw>
                </a:effectLst>
              </a:rPr>
              <a:t>Frihet til mangfold — </a:t>
            </a:r>
          </a:p>
          <a:p>
            <a:r>
              <a:rPr lang="nb-NO" sz="2400" b="1" dirty="0">
                <a:solidFill>
                  <a:srgbClr val="FFFF00"/>
                </a:solidFill>
                <a:effectLst>
                  <a:outerShdw blurRad="38100" dist="38100" dir="2700000" algn="tl">
                    <a:srgbClr val="000000">
                      <a:alpha val="43137"/>
                    </a:srgbClr>
                  </a:outerShdw>
                </a:effectLst>
              </a:rPr>
              <a:t>Om folkehøgskolens rammevilkår </a:t>
            </a:r>
          </a:p>
        </p:txBody>
      </p:sp>
    </p:spTree>
    <p:extLst>
      <p:ext uri="{BB962C8B-B14F-4D97-AF65-F5344CB8AC3E}">
        <p14:creationId xmlns:p14="http://schemas.microsoft.com/office/powerpoint/2010/main" val="228530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473805" y="1212204"/>
            <a:ext cx="3148885" cy="2585323"/>
          </a:xfrm>
          <a:prstGeom prst="rect">
            <a:avLst/>
          </a:prstGeom>
        </p:spPr>
        <p:txBody>
          <a:bodyPr wrap="square">
            <a:spAutoFit/>
          </a:bodyPr>
          <a:lstStyle/>
          <a:p>
            <a:pPr>
              <a:spcAft>
                <a:spcPts val="1000"/>
              </a:spcAft>
            </a:pPr>
            <a:r>
              <a:rPr lang="nb-NO" dirty="0">
                <a:effectLst/>
                <a:ea typeface="Calibri" panose="020F0502020204030204" pitchFamily="34" charset="0"/>
                <a:cs typeface="Times New Roman" panose="02020603050405020304" pitchFamily="18" charset="0"/>
              </a:rPr>
              <a:t>Når det gjelder departementets pålegg til folkehøgskolene om å drive selvevaluering, kan vi si at den indre prosessen ivaretar ønsket om </a:t>
            </a:r>
            <a:r>
              <a:rPr lang="nb-NO" u="sng" dirty="0">
                <a:effectLst/>
                <a:ea typeface="Calibri" panose="020F0502020204030204" pitchFamily="34" charset="0"/>
                <a:cs typeface="Times New Roman" panose="02020603050405020304" pitchFamily="18" charset="0"/>
              </a:rPr>
              <a:t>utvikling</a:t>
            </a:r>
            <a:r>
              <a:rPr lang="nb-NO" dirty="0">
                <a:effectLst/>
                <a:ea typeface="Calibri" panose="020F0502020204030204" pitchFamily="34" charset="0"/>
                <a:cs typeface="Times New Roman" panose="02020603050405020304" pitchFamily="18" charset="0"/>
              </a:rPr>
              <a:t>, og den offentlige rapporten møter behovet for </a:t>
            </a:r>
            <a:r>
              <a:rPr lang="nb-NO" u="sng" dirty="0">
                <a:effectLst/>
                <a:ea typeface="Calibri" panose="020F0502020204030204" pitchFamily="34" charset="0"/>
                <a:cs typeface="Times New Roman" panose="02020603050405020304" pitchFamily="18" charset="0"/>
              </a:rPr>
              <a:t>kontroll</a:t>
            </a:r>
            <a:r>
              <a:rPr lang="nb-NO" dirty="0">
                <a:effectLst/>
                <a:ea typeface="Calibri" panose="020F0502020204030204" pitchFamily="34" charset="0"/>
                <a:cs typeface="Times New Roman" panose="02020603050405020304" pitchFamily="18" charset="0"/>
              </a:rPr>
              <a:t>. </a:t>
            </a:r>
            <a:endParaRPr lang="nb-NO" sz="1600" dirty="0">
              <a:effectLst/>
              <a:ea typeface="Calibri" panose="020F0502020204030204" pitchFamily="34" charset="0"/>
              <a:cs typeface="Times New Roman" panose="02020603050405020304" pitchFamily="18" charset="0"/>
            </a:endParaRPr>
          </a:p>
        </p:txBody>
      </p:sp>
      <p:sp>
        <p:nvSpPr>
          <p:cNvPr id="4" name="Rektangel 3"/>
          <p:cNvSpPr/>
          <p:nvPr/>
        </p:nvSpPr>
        <p:spPr>
          <a:xfrm>
            <a:off x="456737" y="4037598"/>
            <a:ext cx="4572000" cy="2308324"/>
          </a:xfrm>
          <a:prstGeom prst="rect">
            <a:avLst/>
          </a:prstGeom>
        </p:spPr>
        <p:txBody>
          <a:bodyPr>
            <a:spAutoFit/>
          </a:bodyPr>
          <a:lstStyle/>
          <a:p>
            <a:r>
              <a:rPr lang="nb-NO" dirty="0"/>
              <a:t>Selv om det er nedfelt i lovverk og forskrifter, ligger det </a:t>
            </a:r>
            <a:r>
              <a:rPr lang="nb-NO" u="sng" dirty="0"/>
              <a:t>ingen automatikk </a:t>
            </a:r>
            <a:r>
              <a:rPr lang="nb-NO" dirty="0"/>
              <a:t>i at selvevaluering fører til kvalitetsutvikling av skolen.  Men pålegget om selvevaluering sammen med søkernes forventninger og krav, samt et indre ønske om stadig forbedring, </a:t>
            </a:r>
            <a:r>
              <a:rPr lang="nb-NO" u="sng" dirty="0"/>
              <a:t>kan føre til kvalitetsutvikling</a:t>
            </a:r>
          </a:p>
        </p:txBody>
      </p:sp>
      <p:sp>
        <p:nvSpPr>
          <p:cNvPr id="5" name="Rektangel 4"/>
          <p:cNvSpPr/>
          <p:nvPr/>
        </p:nvSpPr>
        <p:spPr>
          <a:xfrm>
            <a:off x="456737" y="1224513"/>
            <a:ext cx="4572000" cy="2585323"/>
          </a:xfrm>
          <a:prstGeom prst="rect">
            <a:avLst/>
          </a:prstGeom>
        </p:spPr>
        <p:txBody>
          <a:bodyPr>
            <a:spAutoFit/>
          </a:bodyPr>
          <a:lstStyle/>
          <a:p>
            <a:r>
              <a:rPr lang="nb-NO" dirty="0"/>
              <a:t>… et stort flertall hevder at selvevaluering er </a:t>
            </a:r>
            <a:r>
              <a:rPr lang="nb-NO" u="sng" dirty="0"/>
              <a:t>velegnet</a:t>
            </a:r>
            <a:r>
              <a:rPr lang="nb-NO" dirty="0"/>
              <a:t> til skoleutvikling og at de har endret sine læringsprogrammer på bakgrunn av den. Dette er trolig et </a:t>
            </a:r>
            <a:r>
              <a:rPr lang="nb-NO" u="sng" dirty="0"/>
              <a:t>lederperspektiv</a:t>
            </a:r>
            <a:r>
              <a:rPr lang="nb-NO" dirty="0"/>
              <a:t>, siden et stort flertall mente at selvevalueringen har </a:t>
            </a:r>
            <a:r>
              <a:rPr lang="nb-NO" u="sng" dirty="0"/>
              <a:t>liten innvirkning </a:t>
            </a:r>
            <a:r>
              <a:rPr lang="nb-NO" dirty="0"/>
              <a:t>på personalets engasjement for skoleutvikling.</a:t>
            </a:r>
          </a:p>
        </p:txBody>
      </p:sp>
      <p:sp>
        <p:nvSpPr>
          <p:cNvPr id="6" name="TekstSylinder 5"/>
          <p:cNvSpPr txBox="1"/>
          <p:nvPr/>
        </p:nvSpPr>
        <p:spPr>
          <a:xfrm>
            <a:off x="1918320" y="141136"/>
            <a:ext cx="5129930" cy="830997"/>
          </a:xfrm>
          <a:prstGeom prst="rect">
            <a:avLst/>
          </a:prstGeom>
          <a:noFill/>
        </p:spPr>
        <p:txBody>
          <a:bodyPr wrap="none" rtlCol="0">
            <a:spAutoFit/>
          </a:bodyPr>
          <a:lstStyle/>
          <a:p>
            <a:pPr algn="ctr"/>
            <a:r>
              <a:rPr lang="nb-NO" sz="2400" b="1" dirty="0">
                <a:solidFill>
                  <a:srgbClr val="FFFF00"/>
                </a:solidFill>
                <a:effectLst>
                  <a:outerShdw blurRad="38100" dist="38100" dir="2700000" algn="tl">
                    <a:srgbClr val="000000">
                      <a:alpha val="43137"/>
                    </a:srgbClr>
                  </a:outerShdw>
                </a:effectLst>
              </a:rPr>
              <a:t>Selvevaluering i folkehøgskolen -</a:t>
            </a:r>
          </a:p>
          <a:p>
            <a:pPr algn="ctr"/>
            <a:r>
              <a:rPr lang="nb-NO" sz="2400" b="1" dirty="0">
                <a:solidFill>
                  <a:srgbClr val="FFFF00"/>
                </a:solidFill>
                <a:effectLst>
                  <a:outerShdw blurRad="38100" dist="38100" dir="2700000" algn="tl">
                    <a:srgbClr val="000000">
                      <a:alpha val="43137"/>
                    </a:srgbClr>
                  </a:outerShdw>
                </a:effectLst>
              </a:rPr>
              <a:t>krav utenfra, behov innenfra?</a:t>
            </a:r>
          </a:p>
        </p:txBody>
      </p:sp>
      <p:sp>
        <p:nvSpPr>
          <p:cNvPr id="8" name="TekstSylinder 7"/>
          <p:cNvSpPr txBox="1"/>
          <p:nvPr/>
        </p:nvSpPr>
        <p:spPr>
          <a:xfrm>
            <a:off x="456737" y="177702"/>
            <a:ext cx="963725" cy="738664"/>
          </a:xfrm>
          <a:prstGeom prst="rect">
            <a:avLst/>
          </a:prstGeom>
          <a:noFill/>
        </p:spPr>
        <p:txBody>
          <a:bodyPr wrap="none" rtlCol="0">
            <a:spAutoFit/>
          </a:bodyPr>
          <a:lstStyle/>
          <a:p>
            <a:r>
              <a:rPr lang="nb-NO" sz="1400" dirty="0"/>
              <a:t>Bjørg</a:t>
            </a:r>
          </a:p>
          <a:p>
            <a:r>
              <a:rPr lang="nb-NO" sz="1400" dirty="0" err="1"/>
              <a:t>Herberg</a:t>
            </a:r>
            <a:endParaRPr lang="nb-NO" sz="1400" dirty="0"/>
          </a:p>
          <a:p>
            <a:r>
              <a:rPr lang="nb-NO" sz="1400" dirty="0"/>
              <a:t>Gloppen</a:t>
            </a:r>
          </a:p>
        </p:txBody>
      </p:sp>
      <p:sp>
        <p:nvSpPr>
          <p:cNvPr id="3" name="Rektangel 2"/>
          <p:cNvSpPr/>
          <p:nvPr/>
        </p:nvSpPr>
        <p:spPr>
          <a:xfrm>
            <a:off x="5357432" y="4314597"/>
            <a:ext cx="3381633" cy="2031325"/>
          </a:xfrm>
          <a:prstGeom prst="rect">
            <a:avLst/>
          </a:prstGeom>
        </p:spPr>
        <p:txBody>
          <a:bodyPr wrap="square">
            <a:spAutoFit/>
          </a:bodyPr>
          <a:lstStyle/>
          <a:p>
            <a:r>
              <a:rPr lang="nb-NO" u="sng" dirty="0"/>
              <a:t>Hva skolene måler</a:t>
            </a:r>
            <a:r>
              <a:rPr lang="nb-NO" dirty="0"/>
              <a:t>, kommer ikke tydelig fram i denne undersøkelsen. Det er heller ikke tydelig fra departementets side hva som skal måles.</a:t>
            </a:r>
            <a:r>
              <a:rPr lang="nb-NO" dirty="0">
                <a:ea typeface="Calibri" panose="020F0502020204030204" pitchFamily="34" charset="0"/>
                <a:cs typeface="Times New Roman" panose="02020603050405020304" pitchFamily="18" charset="0"/>
              </a:rPr>
              <a:t> (Gloppen, 2013)</a:t>
            </a:r>
            <a:endParaRPr lang="nb-NO" dirty="0"/>
          </a:p>
        </p:txBody>
      </p:sp>
    </p:spTree>
    <p:extLst>
      <p:ext uri="{BB962C8B-B14F-4D97-AF65-F5344CB8AC3E}">
        <p14:creationId xmlns:p14="http://schemas.microsoft.com/office/powerpoint/2010/main" val="254537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50787" y="1331596"/>
            <a:ext cx="8132605" cy="5262979"/>
          </a:xfrm>
          <a:prstGeom prst="rect">
            <a:avLst/>
          </a:prstGeom>
        </p:spPr>
        <p:txBody>
          <a:bodyPr wrap="square">
            <a:spAutoFit/>
          </a:bodyPr>
          <a:lstStyle/>
          <a:p>
            <a:pPr lvl="1"/>
            <a:r>
              <a:rPr lang="nb-NO" sz="2000" b="1" dirty="0"/>
              <a:t>Prosedyren:</a:t>
            </a:r>
          </a:p>
          <a:p>
            <a:pPr lvl="2"/>
            <a:r>
              <a:rPr lang="nb-NO" sz="2000" i="1" dirty="0"/>
              <a:t>utvikling, kvalitetssikring og kvalitetsutvikling, forløp, rutiner, ett tema eller flere, kan være langsiktig, samme tema over flere år, intern målgruppe</a:t>
            </a:r>
          </a:p>
          <a:p>
            <a:pPr lvl="1"/>
            <a:endParaRPr lang="nb-NO" sz="2000" i="1" dirty="0"/>
          </a:p>
          <a:p>
            <a:pPr lvl="1"/>
            <a:r>
              <a:rPr lang="nb-NO" sz="2000" b="1" dirty="0"/>
              <a:t>Rapporten: </a:t>
            </a:r>
          </a:p>
          <a:p>
            <a:pPr lvl="2"/>
            <a:r>
              <a:rPr lang="nb-NO" sz="2000" i="1" dirty="0"/>
              <a:t>kontroll, prosedyren, fortellende, årlig, oversiktlig, ekstern målgruppe</a:t>
            </a:r>
          </a:p>
          <a:p>
            <a:pPr lvl="1"/>
            <a:endParaRPr lang="nb-NO" sz="2000" i="1" dirty="0"/>
          </a:p>
          <a:p>
            <a:pPr lvl="1"/>
            <a:endParaRPr lang="nb-NO" sz="2000" i="1" dirty="0"/>
          </a:p>
          <a:p>
            <a:pPr lvl="1"/>
            <a:r>
              <a:rPr lang="nb-NO" sz="2000" b="1" dirty="0"/>
              <a:t>Verdigrunnlag og målsetting</a:t>
            </a:r>
          </a:p>
          <a:p>
            <a:pPr lvl="1"/>
            <a:r>
              <a:rPr lang="nb-NO" sz="2000" i="1" dirty="0"/>
              <a:t>Mange skoler viser sammenhengen mellom verdier og målsettinger ved å bygge verdiene inn i målsettingene. </a:t>
            </a:r>
          </a:p>
          <a:p>
            <a:pPr lvl="1"/>
            <a:r>
              <a:rPr lang="nb-NO" i="1" dirty="0"/>
              <a:t>(For eksempel: "Styrke toleranse gjennom økt kunnskap om ulike kulturer og konkrete kulturmøter.»)</a:t>
            </a:r>
          </a:p>
          <a:p>
            <a:pPr lvl="1"/>
            <a:endParaRPr lang="nb-NO" sz="2000" i="1" dirty="0"/>
          </a:p>
          <a:p>
            <a:pPr lvl="1"/>
            <a:r>
              <a:rPr lang="nb-NO" sz="2000" i="1" dirty="0"/>
              <a:t>Skolens syn på allmenndanning bør også med.</a:t>
            </a:r>
          </a:p>
        </p:txBody>
      </p:sp>
      <p:sp>
        <p:nvSpPr>
          <p:cNvPr id="3" name="Rektangel 2"/>
          <p:cNvSpPr/>
          <p:nvPr/>
        </p:nvSpPr>
        <p:spPr>
          <a:xfrm>
            <a:off x="1710378" y="247306"/>
            <a:ext cx="5308260" cy="400110"/>
          </a:xfrm>
          <a:prstGeom prst="rect">
            <a:avLst/>
          </a:prstGeom>
        </p:spPr>
        <p:txBody>
          <a:bodyPr wrap="square">
            <a:spAutoFit/>
          </a:bodyPr>
          <a:lstStyle/>
          <a:p>
            <a:r>
              <a:rPr lang="nb-NO" sz="2000" b="1" dirty="0">
                <a:solidFill>
                  <a:srgbClr val="FFFF00"/>
                </a:solidFill>
                <a:effectLst>
                  <a:outerShdw blurRad="38100" dist="38100" dir="2700000" algn="tl">
                    <a:srgbClr val="000000">
                      <a:alpha val="43137"/>
                    </a:srgbClr>
                  </a:outerShdw>
                </a:effectLst>
              </a:rPr>
              <a:t>Våre kommentarer til (tolkning av) loven:</a:t>
            </a:r>
          </a:p>
        </p:txBody>
      </p:sp>
    </p:spTree>
    <p:extLst>
      <p:ext uri="{BB962C8B-B14F-4D97-AF65-F5344CB8AC3E}">
        <p14:creationId xmlns:p14="http://schemas.microsoft.com/office/powerpoint/2010/main" val="417213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1000"/>
                                        <p:tgtEl>
                                          <p:spTgt spid="2">
                                            <p:txEl>
                                              <p:pRg st="7" end="7"/>
                                            </p:txEl>
                                          </p:spTgt>
                                        </p:tgtEl>
                                      </p:cBhvr>
                                    </p:animEffect>
                                    <p:anim calcmode="lin" valueType="num">
                                      <p:cBhvr>
                                        <p:cTn id="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8" end="8"/>
                                            </p:txEl>
                                          </p:spTgt>
                                        </p:tgtEl>
                                        <p:attrNameLst>
                                          <p:attrName>style.visibility</p:attrName>
                                        </p:attrNameLst>
                                      </p:cBhvr>
                                      <p:to>
                                        <p:strVal val="visible"/>
                                      </p:to>
                                    </p:set>
                                    <p:animEffect transition="in" filter="fade">
                                      <p:cBhvr>
                                        <p:cTn id="12" dur="1000"/>
                                        <p:tgtEl>
                                          <p:spTgt spid="2">
                                            <p:txEl>
                                              <p:pRg st="8" end="8"/>
                                            </p:txEl>
                                          </p:spTgt>
                                        </p:tgtEl>
                                      </p:cBhvr>
                                    </p:animEffect>
                                    <p:anim calcmode="lin" valueType="num">
                                      <p:cBhvr>
                                        <p:cTn id="1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Effect transition="in" filter="fade">
                                      <p:cBhvr>
                                        <p:cTn id="17" dur="1000"/>
                                        <p:tgtEl>
                                          <p:spTgt spid="2">
                                            <p:txEl>
                                              <p:pRg st="9" end="9"/>
                                            </p:txEl>
                                          </p:spTgt>
                                        </p:tgtEl>
                                      </p:cBhvr>
                                    </p:animEffect>
                                    <p:anim calcmode="lin" valueType="num">
                                      <p:cBhvr>
                                        <p:cTn id="1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9" end="9"/>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11" end="11"/>
                                            </p:txEl>
                                          </p:spTgt>
                                        </p:tgtEl>
                                        <p:attrNameLst>
                                          <p:attrName>style.visibility</p:attrName>
                                        </p:attrNameLst>
                                      </p:cBhvr>
                                      <p:to>
                                        <p:strVal val="visible"/>
                                      </p:to>
                                    </p:set>
                                    <p:animEffect transition="in" filter="fade">
                                      <p:cBhvr>
                                        <p:cTn id="22" dur="1000"/>
                                        <p:tgtEl>
                                          <p:spTgt spid="2">
                                            <p:txEl>
                                              <p:pRg st="11" end="11"/>
                                            </p:txEl>
                                          </p:spTgt>
                                        </p:tgtEl>
                                      </p:cBhvr>
                                    </p:animEffect>
                                    <p:anim calcmode="lin" valueType="num">
                                      <p:cBhvr>
                                        <p:cTn id="2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486033" y="1029875"/>
            <a:ext cx="8168570" cy="5447645"/>
          </a:xfrm>
          <a:prstGeom prst="rect">
            <a:avLst/>
          </a:prstGeom>
        </p:spPr>
        <p:txBody>
          <a:bodyPr wrap="square">
            <a:spAutoFit/>
          </a:bodyPr>
          <a:lstStyle/>
          <a:p>
            <a:r>
              <a:rPr lang="nb-NO" sz="2000" b="1" dirty="0"/>
              <a:t>Selvevalueringsrapporten er offentlig tilgjengelig</a:t>
            </a:r>
          </a:p>
          <a:p>
            <a:endParaRPr lang="nb-NO" sz="2000" b="1" dirty="0"/>
          </a:p>
          <a:p>
            <a:pPr marL="285750" indent="-285750">
              <a:buFont typeface="Arial" panose="020B0604020202020204" pitchFamily="34" charset="0"/>
              <a:buChar char="•"/>
            </a:pPr>
            <a:r>
              <a:rPr lang="nb-NO" sz="2000" dirty="0"/>
              <a:t>Folk må få den hvis de ber om den.</a:t>
            </a:r>
          </a:p>
          <a:p>
            <a:pPr marL="285750" indent="-285750">
              <a:buFont typeface="Arial" panose="020B0604020202020204" pitchFamily="34" charset="0"/>
              <a:buChar char="•"/>
            </a:pPr>
            <a:endParaRPr lang="nb-NO" sz="2000" dirty="0"/>
          </a:p>
          <a:p>
            <a:pPr marL="285750" indent="-285750">
              <a:buFont typeface="Arial" panose="020B0604020202020204" pitchFamily="34" charset="0"/>
              <a:buChar char="•"/>
            </a:pPr>
            <a:r>
              <a:rPr lang="nb-NO" sz="2000" dirty="0"/>
              <a:t>Personvern og taushetsplikt er viktig er en vanskelig avveining. Tenk gjennom hvilke opplysninger/data som skal brukes internt og hvilke som kan/bør deles med offentligheten. </a:t>
            </a:r>
          </a:p>
          <a:p>
            <a:pPr marL="285750" indent="-285750">
              <a:buFont typeface="Arial" panose="020B0604020202020204" pitchFamily="34" charset="0"/>
              <a:buChar char="•"/>
            </a:pPr>
            <a:endParaRPr lang="nb-NO" sz="2000" dirty="0"/>
          </a:p>
          <a:p>
            <a:pPr marL="285750" indent="-285750">
              <a:buFont typeface="Arial" panose="020B0604020202020204" pitchFamily="34" charset="0"/>
              <a:buChar char="•"/>
            </a:pPr>
            <a:r>
              <a:rPr lang="nb-NO" sz="2000" dirty="0"/>
              <a:t>Navn på elever og ansatte er ikke nødvendige i rapporten.</a:t>
            </a:r>
          </a:p>
          <a:p>
            <a:pPr marL="285750" indent="-285750">
              <a:buFont typeface="Arial" panose="020B0604020202020204" pitchFamily="34" charset="0"/>
              <a:buChar char="•"/>
            </a:pPr>
            <a:endParaRPr lang="nb-NO" sz="2000" dirty="0"/>
          </a:p>
          <a:p>
            <a:pPr marL="285750" indent="-285750">
              <a:buFont typeface="Arial" panose="020B0604020202020204" pitchFamily="34" charset="0"/>
              <a:buChar char="•"/>
            </a:pPr>
            <a:r>
              <a:rPr lang="nb-NO" sz="2000" dirty="0"/>
              <a:t>Omfang og lesbarhet … Interne diskusjoner og elevsvar</a:t>
            </a:r>
          </a:p>
          <a:p>
            <a:pPr marL="285750" indent="-285750">
              <a:buFont typeface="Arial" panose="020B0604020202020204" pitchFamily="34" charset="0"/>
              <a:buChar char="•"/>
            </a:pPr>
            <a:endParaRPr lang="nb-NO" sz="2000" dirty="0"/>
          </a:p>
          <a:p>
            <a:pPr marL="285750" indent="-285750">
              <a:buFont typeface="Arial" panose="020B0604020202020204" pitchFamily="34" charset="0"/>
              <a:buChar char="•"/>
            </a:pPr>
            <a:r>
              <a:rPr lang="nb-NO" sz="2000" dirty="0"/>
              <a:t>Selvevalueringsrapporten skrives for andre enn dem som kjenner skolen "innenfra". </a:t>
            </a:r>
          </a:p>
          <a:p>
            <a:pPr marL="742950" lvl="1" indent="-285750">
              <a:buFont typeface="Arial" panose="020B0604020202020204" pitchFamily="34" charset="0"/>
              <a:buChar char="•"/>
            </a:pPr>
            <a:r>
              <a:rPr lang="nb-NO" i="1" dirty="0"/>
              <a:t>Stammespråk og lokale uttrykk kan både skape farge: "</a:t>
            </a:r>
            <a:r>
              <a:rPr lang="nb-NO" i="1" dirty="0" err="1"/>
              <a:t>Kullkjeller'n</a:t>
            </a:r>
            <a:r>
              <a:rPr lang="nb-NO" i="1" dirty="0"/>
              <a:t> var elevenes viktige samlingssted …" og forvirring: "elevene var misfornøyde med </a:t>
            </a:r>
            <a:r>
              <a:rPr lang="nb-NO" i="1" dirty="0" err="1"/>
              <a:t>DIG</a:t>
            </a:r>
            <a:r>
              <a:rPr lang="nb-NO" i="1" dirty="0"/>
              <a:t> og skapte egne løsninger.» </a:t>
            </a:r>
            <a:r>
              <a:rPr lang="nb-NO" sz="1400" i="1" dirty="0"/>
              <a:t>(Fiktive eksempler.) </a:t>
            </a:r>
          </a:p>
        </p:txBody>
      </p:sp>
      <p:sp>
        <p:nvSpPr>
          <p:cNvPr id="4" name="Rektangel 3"/>
          <p:cNvSpPr/>
          <p:nvPr/>
        </p:nvSpPr>
        <p:spPr>
          <a:xfrm>
            <a:off x="1710378" y="247306"/>
            <a:ext cx="5308260" cy="400110"/>
          </a:xfrm>
          <a:prstGeom prst="rect">
            <a:avLst/>
          </a:prstGeom>
        </p:spPr>
        <p:txBody>
          <a:bodyPr wrap="square">
            <a:spAutoFit/>
          </a:bodyPr>
          <a:lstStyle/>
          <a:p>
            <a:r>
              <a:rPr lang="nb-NO" sz="2000" b="1" dirty="0">
                <a:solidFill>
                  <a:srgbClr val="FFFF00"/>
                </a:solidFill>
                <a:effectLst>
                  <a:outerShdw blurRad="38100" dist="38100" dir="2700000" algn="tl">
                    <a:srgbClr val="000000">
                      <a:alpha val="43137"/>
                    </a:srgbClr>
                  </a:outerShdw>
                </a:effectLst>
              </a:rPr>
              <a:t>Våre kommentarer til (tolkning av) loven:</a:t>
            </a:r>
          </a:p>
        </p:txBody>
      </p:sp>
    </p:spTree>
    <p:extLst>
      <p:ext uri="{BB962C8B-B14F-4D97-AF65-F5344CB8AC3E}">
        <p14:creationId xmlns:p14="http://schemas.microsoft.com/office/powerpoint/2010/main" val="1692397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551935" y="1690458"/>
            <a:ext cx="7372865" cy="3447098"/>
          </a:xfrm>
          <a:prstGeom prst="rect">
            <a:avLst/>
          </a:prstGeom>
        </p:spPr>
        <p:txBody>
          <a:bodyPr wrap="square">
            <a:spAutoFit/>
          </a:bodyPr>
          <a:lstStyle/>
          <a:p>
            <a:r>
              <a:rPr lang="nb-NO" sz="2000" b="1" dirty="0"/>
              <a:t>Kvalitetsutvikling gjelder de store linjene</a:t>
            </a:r>
          </a:p>
          <a:p>
            <a:endParaRPr lang="nb-NO" sz="2000" b="1" dirty="0"/>
          </a:p>
          <a:p>
            <a:pPr marL="285750" indent="-285750">
              <a:buFont typeface="Arial" panose="020B0604020202020204" pitchFamily="34" charset="0"/>
              <a:buChar char="•"/>
            </a:pPr>
            <a:r>
              <a:rPr lang="nb-NO" sz="2000" dirty="0"/>
              <a:t>Spørsmålet kan formuleres omtrent slik: "På hvilke(t) område(r) har skolen i år arbeidet (systematisk) for å bli bedre?" </a:t>
            </a:r>
          </a:p>
          <a:p>
            <a:pPr marL="285750" indent="-285750">
              <a:buFont typeface="Arial" panose="020B0604020202020204" pitchFamily="34" charset="0"/>
              <a:buChar char="•"/>
            </a:pPr>
            <a:endParaRPr lang="nb-NO" sz="2000" dirty="0"/>
          </a:p>
          <a:p>
            <a:pPr marL="285750" indent="-285750">
              <a:buFont typeface="Arial" panose="020B0604020202020204" pitchFamily="34" charset="0"/>
              <a:buChar char="•"/>
            </a:pPr>
            <a:r>
              <a:rPr lang="nb-NO" sz="2000" dirty="0"/>
              <a:t>Det er ikke </a:t>
            </a:r>
            <a:r>
              <a:rPr lang="nb-NO" sz="2000" u="sng" dirty="0"/>
              <a:t>nødvendig</a:t>
            </a:r>
            <a:r>
              <a:rPr lang="nb-NO" sz="2000" dirty="0"/>
              <a:t> med et "forskningsspørsmål," i rapporten er det tilstrekkelig å fortelle hva temaet er. Tidligere års erfaringer og drøftinger kan (og bør) også klinge med i rapporten.</a:t>
            </a:r>
          </a:p>
          <a:p>
            <a:pPr marL="285750" indent="-285750">
              <a:buFont typeface="Arial" panose="020B0604020202020204" pitchFamily="34" charset="0"/>
              <a:buChar char="•"/>
            </a:pPr>
            <a:endParaRPr lang="nb-NO" sz="2000" dirty="0"/>
          </a:p>
        </p:txBody>
      </p:sp>
      <p:sp>
        <p:nvSpPr>
          <p:cNvPr id="4" name="Rektangel 3"/>
          <p:cNvSpPr/>
          <p:nvPr/>
        </p:nvSpPr>
        <p:spPr>
          <a:xfrm>
            <a:off x="1710378" y="247306"/>
            <a:ext cx="5308260" cy="400110"/>
          </a:xfrm>
          <a:prstGeom prst="rect">
            <a:avLst/>
          </a:prstGeom>
        </p:spPr>
        <p:txBody>
          <a:bodyPr wrap="square">
            <a:spAutoFit/>
          </a:bodyPr>
          <a:lstStyle/>
          <a:p>
            <a:r>
              <a:rPr lang="nb-NO" sz="2000" b="1" dirty="0">
                <a:solidFill>
                  <a:srgbClr val="FFFF00"/>
                </a:solidFill>
                <a:effectLst>
                  <a:outerShdw blurRad="38100" dist="38100" dir="2700000" algn="tl">
                    <a:srgbClr val="000000">
                      <a:alpha val="43137"/>
                    </a:srgbClr>
                  </a:outerShdw>
                </a:effectLst>
              </a:rPr>
              <a:t>Våre kommentarer til (tolkning av) loven:</a:t>
            </a:r>
          </a:p>
        </p:txBody>
      </p:sp>
    </p:spTree>
    <p:extLst>
      <p:ext uri="{BB962C8B-B14F-4D97-AF65-F5344CB8AC3E}">
        <p14:creationId xmlns:p14="http://schemas.microsoft.com/office/powerpoint/2010/main" val="695332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55356" y="239068"/>
            <a:ext cx="6273113" cy="400110"/>
          </a:xfrm>
          <a:prstGeom prst="rect">
            <a:avLst/>
          </a:prstGeom>
        </p:spPr>
        <p:txBody>
          <a:bodyPr wrap="square">
            <a:spAutoFit/>
          </a:bodyPr>
          <a:lstStyle/>
          <a:p>
            <a:r>
              <a:rPr lang="nb-NO" sz="2000" b="1" dirty="0">
                <a:solidFill>
                  <a:srgbClr val="FFFF00"/>
                </a:solidFill>
                <a:effectLst>
                  <a:outerShdw blurRad="38100" dist="38100" dir="2700000" algn="tl">
                    <a:srgbClr val="000000">
                      <a:alpha val="43137"/>
                    </a:srgbClr>
                  </a:outerShdw>
                </a:effectLst>
              </a:rPr>
              <a:t>Våre kommentarer (tolkning) til punktene i loven:</a:t>
            </a:r>
          </a:p>
        </p:txBody>
      </p:sp>
      <p:sp>
        <p:nvSpPr>
          <p:cNvPr id="3" name="Rektangel 2"/>
          <p:cNvSpPr/>
          <p:nvPr/>
        </p:nvSpPr>
        <p:spPr>
          <a:xfrm>
            <a:off x="527221" y="917119"/>
            <a:ext cx="8056606" cy="5016758"/>
          </a:xfrm>
          <a:prstGeom prst="rect">
            <a:avLst/>
          </a:prstGeom>
        </p:spPr>
        <p:txBody>
          <a:bodyPr wrap="square">
            <a:spAutoFit/>
          </a:bodyPr>
          <a:lstStyle/>
          <a:p>
            <a:r>
              <a:rPr lang="nb-NO" sz="2000" b="1" dirty="0"/>
              <a:t>Kvalitetssikring gjelder det daglige arbeidet</a:t>
            </a:r>
          </a:p>
          <a:p>
            <a:endParaRPr lang="nb-NO" sz="2000" dirty="0"/>
          </a:p>
          <a:p>
            <a:pPr marL="285750" indent="-285750">
              <a:buFont typeface="Arial" panose="020B0604020202020204" pitchFamily="34" charset="0"/>
              <a:buChar char="•"/>
            </a:pPr>
            <a:r>
              <a:rPr lang="nb-NO" sz="2000" dirty="0"/>
              <a:t>Tilstandsbeskrivelse.</a:t>
            </a:r>
          </a:p>
          <a:p>
            <a:r>
              <a:rPr lang="nb-NO" sz="2000" dirty="0"/>
              <a:t> </a:t>
            </a:r>
          </a:p>
          <a:p>
            <a:pPr marL="285750" indent="-285750">
              <a:buFont typeface="Arial" panose="020B0604020202020204" pitchFamily="34" charset="0"/>
              <a:buChar char="•"/>
            </a:pPr>
            <a:r>
              <a:rPr lang="nb-NO" sz="2000" dirty="0"/>
              <a:t>Spørsmålet er omtrent slik: "Har skolen i år (i det alt vesentlige) fungert etter planen og oppfylt målsettingene ('løftene til elevene')?" </a:t>
            </a:r>
          </a:p>
          <a:p>
            <a:pPr marL="285750" indent="-285750">
              <a:buFont typeface="Arial" panose="020B0604020202020204" pitchFamily="34" charset="0"/>
              <a:buChar char="•"/>
            </a:pPr>
            <a:endParaRPr lang="nb-NO" sz="2000" dirty="0"/>
          </a:p>
          <a:p>
            <a:pPr marL="285750" indent="-285750">
              <a:buFont typeface="Arial" panose="020B0604020202020204" pitchFamily="34" charset="0"/>
              <a:buChar char="•"/>
            </a:pPr>
            <a:r>
              <a:rPr lang="nb-NO" sz="2000" dirty="0"/>
              <a:t>En utdyping av dagliglivet med gode og uheldige erfaringer kan for eksempel omfatte:</a:t>
            </a:r>
          </a:p>
          <a:p>
            <a:pPr marL="742950" lvl="1" indent="-285750">
              <a:buFont typeface="Arial" panose="020B0604020202020204" pitchFamily="34" charset="0"/>
              <a:buChar char="•"/>
            </a:pPr>
            <a:r>
              <a:rPr lang="nb-NO" sz="2000" dirty="0"/>
              <a:t>Linjetilbudet</a:t>
            </a:r>
          </a:p>
          <a:p>
            <a:pPr marL="742950" lvl="1" indent="-285750">
              <a:buFont typeface="Arial" panose="020B0604020202020204" pitchFamily="34" charset="0"/>
              <a:buChar char="•"/>
            </a:pPr>
            <a:r>
              <a:rPr lang="nb-NO" sz="2000" dirty="0"/>
              <a:t>Elevantallet</a:t>
            </a:r>
          </a:p>
          <a:p>
            <a:pPr marL="742950" lvl="1" indent="-285750">
              <a:buFont typeface="Arial" panose="020B0604020202020204" pitchFamily="34" charset="0"/>
              <a:buChar char="•"/>
            </a:pPr>
            <a:r>
              <a:rPr lang="nb-NO" sz="2000" dirty="0"/>
              <a:t>Elevsamtalen</a:t>
            </a:r>
          </a:p>
          <a:p>
            <a:pPr marL="742950" lvl="1" indent="-285750">
              <a:buFont typeface="Arial" panose="020B0604020202020204" pitchFamily="34" charset="0"/>
              <a:buChar char="•"/>
            </a:pPr>
            <a:r>
              <a:rPr lang="nb-NO" sz="2000" dirty="0"/>
              <a:t>Årlige eller faste (spørre)undersøkelser </a:t>
            </a:r>
          </a:p>
          <a:p>
            <a:pPr marL="742950" lvl="1" indent="-285750">
              <a:buFont typeface="Arial" panose="020B0604020202020204" pitchFamily="34" charset="0"/>
              <a:buChar char="•"/>
            </a:pPr>
            <a:r>
              <a:rPr lang="nb-NO" sz="2000" dirty="0"/>
              <a:t>Bygninger / utstyr</a:t>
            </a:r>
          </a:p>
          <a:p>
            <a:pPr marL="742950" lvl="1" indent="-285750">
              <a:buFont typeface="Arial" panose="020B0604020202020204" pitchFamily="34" charset="0"/>
              <a:buChar char="•"/>
            </a:pPr>
            <a:r>
              <a:rPr lang="nb-NO" sz="2000" dirty="0"/>
              <a:t>Samarbeid med andre</a:t>
            </a:r>
          </a:p>
        </p:txBody>
      </p:sp>
    </p:spTree>
    <p:extLst>
      <p:ext uri="{BB962C8B-B14F-4D97-AF65-F5344CB8AC3E}">
        <p14:creationId xmlns:p14="http://schemas.microsoft.com/office/powerpoint/2010/main" val="275668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503405" y="275080"/>
            <a:ext cx="5515233" cy="369332"/>
          </a:xfrm>
          <a:prstGeom prst="rect">
            <a:avLst/>
          </a:prstGeom>
        </p:spPr>
        <p:txBody>
          <a:bodyPr wrap="square">
            <a:spAutoFit/>
          </a:bodyPr>
          <a:lstStyle/>
          <a:p>
            <a:r>
              <a:rPr lang="nb-NO" b="1" dirty="0">
                <a:solidFill>
                  <a:srgbClr val="FFFF00"/>
                </a:solidFill>
              </a:rPr>
              <a:t>Eksempler på tilbakemeldinger på rapportene 1</a:t>
            </a:r>
          </a:p>
        </p:txBody>
      </p:sp>
      <p:sp>
        <p:nvSpPr>
          <p:cNvPr id="3" name="Rektangel 2"/>
          <p:cNvSpPr/>
          <p:nvPr/>
        </p:nvSpPr>
        <p:spPr>
          <a:xfrm>
            <a:off x="144162" y="1771912"/>
            <a:ext cx="8246076" cy="923330"/>
          </a:xfrm>
          <a:prstGeom prst="rect">
            <a:avLst/>
          </a:prstGeom>
        </p:spPr>
        <p:txBody>
          <a:bodyPr wrap="square">
            <a:spAutoFit/>
          </a:bodyPr>
          <a:lstStyle/>
          <a:p>
            <a:r>
              <a:rPr lang="nb-NO" dirty="0"/>
              <a:t>… positivt med anerkjennelse av forskningsgruppens arbeid: Elevene som har arbeidet med prosjektet i hele prosjektperioden, har fått det påført vitnemålet.</a:t>
            </a:r>
          </a:p>
        </p:txBody>
      </p:sp>
      <p:sp>
        <p:nvSpPr>
          <p:cNvPr id="4" name="Rektangel 3"/>
          <p:cNvSpPr/>
          <p:nvPr/>
        </p:nvSpPr>
        <p:spPr>
          <a:xfrm>
            <a:off x="144162" y="1016510"/>
            <a:ext cx="7941275" cy="646331"/>
          </a:xfrm>
          <a:prstGeom prst="rect">
            <a:avLst/>
          </a:prstGeom>
        </p:spPr>
        <p:txBody>
          <a:bodyPr wrap="square">
            <a:spAutoFit/>
          </a:bodyPr>
          <a:lstStyle/>
          <a:p>
            <a:r>
              <a:rPr lang="nb-NO" dirty="0"/>
              <a:t>Punktet om elevsamtaler gir en god beskrivelse av en viktig del av kvalitetssikringen.</a:t>
            </a:r>
          </a:p>
        </p:txBody>
      </p:sp>
      <p:sp>
        <p:nvSpPr>
          <p:cNvPr id="5" name="Rektangel 4"/>
          <p:cNvSpPr/>
          <p:nvPr/>
        </p:nvSpPr>
        <p:spPr>
          <a:xfrm>
            <a:off x="144161" y="2834035"/>
            <a:ext cx="8349049" cy="923330"/>
          </a:xfrm>
          <a:prstGeom prst="rect">
            <a:avLst/>
          </a:prstGeom>
        </p:spPr>
        <p:txBody>
          <a:bodyPr wrap="square">
            <a:spAutoFit/>
          </a:bodyPr>
          <a:lstStyle/>
          <a:p>
            <a:r>
              <a:rPr lang="nb-NO" dirty="0"/>
              <a:t>Vi tviler sterkt på nytten av å legge hele det transkriberte (fokus)intervjuet som vedlegg ... leserne får møte en intern samtale som ikke er lett å følge med på.</a:t>
            </a:r>
          </a:p>
        </p:txBody>
      </p:sp>
      <p:sp>
        <p:nvSpPr>
          <p:cNvPr id="6" name="Rektangel 5"/>
          <p:cNvSpPr/>
          <p:nvPr/>
        </p:nvSpPr>
        <p:spPr>
          <a:xfrm>
            <a:off x="144161" y="3869494"/>
            <a:ext cx="8246076" cy="1200329"/>
          </a:xfrm>
          <a:prstGeom prst="rect">
            <a:avLst/>
          </a:prstGeom>
        </p:spPr>
        <p:txBody>
          <a:bodyPr wrap="square">
            <a:spAutoFit/>
          </a:bodyPr>
          <a:lstStyle/>
          <a:p>
            <a:r>
              <a:rPr lang="nb-NO" dirty="0"/>
              <a:t>Oppsummeringen gir god oversikt over hvordan skolen legger opp sin evaluering, samspillet mellom breddeevaluering  </a:t>
            </a:r>
            <a:r>
              <a:rPr lang="nb-NO" i="1" dirty="0"/>
              <a:t>(kvalitetssikring?) </a:t>
            </a:r>
            <a:r>
              <a:rPr lang="nb-NO" dirty="0"/>
              <a:t>og fokusområde </a:t>
            </a:r>
            <a:r>
              <a:rPr lang="nb-NO" i="1" dirty="0"/>
              <a:t>(kvalitetsutvikling?). </a:t>
            </a:r>
            <a:r>
              <a:rPr lang="nb-NO" dirty="0"/>
              <a:t>Det er fint at skolen bruker sin egen terminologi, men siden Udir ser etter sin terminologi …</a:t>
            </a:r>
          </a:p>
        </p:txBody>
      </p:sp>
      <p:sp>
        <p:nvSpPr>
          <p:cNvPr id="7" name="Rektangel 6"/>
          <p:cNvSpPr/>
          <p:nvPr/>
        </p:nvSpPr>
        <p:spPr>
          <a:xfrm>
            <a:off x="144161" y="5280808"/>
            <a:ext cx="8530281" cy="923330"/>
          </a:xfrm>
          <a:prstGeom prst="rect">
            <a:avLst/>
          </a:prstGeom>
        </p:spPr>
        <p:txBody>
          <a:bodyPr wrap="square">
            <a:spAutoFit/>
          </a:bodyPr>
          <a:lstStyle/>
          <a:p>
            <a:r>
              <a:rPr lang="nb-NO" dirty="0"/>
              <a:t>En selvevalueringsrapport handler i bunn og grunn om hvorvidt skolen lever som den lærer – som verdibasert folkehøgskole. Vi savner en mer overordnet avslutning …</a:t>
            </a:r>
          </a:p>
        </p:txBody>
      </p:sp>
    </p:spTree>
    <p:extLst>
      <p:ext uri="{BB962C8B-B14F-4D97-AF65-F5344CB8AC3E}">
        <p14:creationId xmlns:p14="http://schemas.microsoft.com/office/powerpoint/2010/main" val="332821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1542534" y="285734"/>
            <a:ext cx="5533769" cy="369332"/>
          </a:xfrm>
          <a:prstGeom prst="rect">
            <a:avLst/>
          </a:prstGeom>
        </p:spPr>
        <p:txBody>
          <a:bodyPr wrap="square">
            <a:spAutoFit/>
          </a:bodyPr>
          <a:lstStyle/>
          <a:p>
            <a:r>
              <a:rPr lang="nb-NO" b="1" dirty="0">
                <a:solidFill>
                  <a:srgbClr val="FFFF00"/>
                </a:solidFill>
              </a:rPr>
              <a:t>Eksempler på tilbakemeldinger på rapportene 2</a:t>
            </a:r>
          </a:p>
        </p:txBody>
      </p:sp>
      <p:sp>
        <p:nvSpPr>
          <p:cNvPr id="4" name="Rektangel 3"/>
          <p:cNvSpPr/>
          <p:nvPr/>
        </p:nvSpPr>
        <p:spPr>
          <a:xfrm>
            <a:off x="164757" y="1439728"/>
            <a:ext cx="8452022" cy="1200329"/>
          </a:xfrm>
          <a:prstGeom prst="rect">
            <a:avLst/>
          </a:prstGeom>
        </p:spPr>
        <p:txBody>
          <a:bodyPr wrap="square">
            <a:spAutoFit/>
          </a:bodyPr>
          <a:lstStyle/>
          <a:p>
            <a:r>
              <a:rPr lang="nb-NO" dirty="0"/>
              <a:t>Det vi savner mest i rapporten, er folkehøgskolekonteksten. Bærekraft og miljøbevissthet er settingen … for eksempel medvirkning (som til en viss grad kommer fram i rapporten), prosedyre, kvalitetssikring, verdigrunnlag og målsettinger</a:t>
            </a:r>
          </a:p>
        </p:txBody>
      </p:sp>
      <p:sp>
        <p:nvSpPr>
          <p:cNvPr id="5" name="Rektangel 4"/>
          <p:cNvSpPr/>
          <p:nvPr/>
        </p:nvSpPr>
        <p:spPr>
          <a:xfrm>
            <a:off x="164756" y="2696709"/>
            <a:ext cx="8674444" cy="923330"/>
          </a:xfrm>
          <a:prstGeom prst="rect">
            <a:avLst/>
          </a:prstGeom>
        </p:spPr>
        <p:txBody>
          <a:bodyPr wrap="square">
            <a:spAutoFit/>
          </a:bodyPr>
          <a:lstStyle/>
          <a:p>
            <a:r>
              <a:rPr lang="nb-NO" dirty="0"/>
              <a:t>… gode refleksjoner: "Vi mener at elevene i stor grad er avhengige av et helt skoleår for å gi en kvalifisert tilbakemelding ... Samtidig evaluerer vi dem allikevel 3 ganger i løpet av året for å plukke opp signaler undervegs."</a:t>
            </a:r>
          </a:p>
        </p:txBody>
      </p:sp>
      <p:sp>
        <p:nvSpPr>
          <p:cNvPr id="6" name="Rektangel 5"/>
          <p:cNvSpPr/>
          <p:nvPr/>
        </p:nvSpPr>
        <p:spPr>
          <a:xfrm>
            <a:off x="164756" y="3735371"/>
            <a:ext cx="8246076" cy="1200329"/>
          </a:xfrm>
          <a:prstGeom prst="rect">
            <a:avLst/>
          </a:prstGeom>
        </p:spPr>
        <p:txBody>
          <a:bodyPr wrap="square">
            <a:spAutoFit/>
          </a:bodyPr>
          <a:lstStyle/>
          <a:p>
            <a:r>
              <a:rPr lang="nb-NO" dirty="0"/>
              <a:t>Rapporten gir et utmerket overordnet bilde ... Bruken av vedlegg bør vurderes: Hvor mye av innholdet i vedleggene bør innarbeides i selve rapporten for å gi leserne en god orientering uten nødvendigvis å lese vedleggene?</a:t>
            </a:r>
          </a:p>
        </p:txBody>
      </p:sp>
      <p:sp>
        <p:nvSpPr>
          <p:cNvPr id="7" name="Rektangel 6"/>
          <p:cNvSpPr/>
          <p:nvPr/>
        </p:nvSpPr>
        <p:spPr>
          <a:xfrm>
            <a:off x="164756" y="5051032"/>
            <a:ext cx="8674444" cy="923330"/>
          </a:xfrm>
          <a:prstGeom prst="rect">
            <a:avLst/>
          </a:prstGeom>
        </p:spPr>
        <p:txBody>
          <a:bodyPr wrap="square">
            <a:spAutoFit/>
          </a:bodyPr>
          <a:lstStyle/>
          <a:p>
            <a:r>
              <a:rPr lang="nb-NO" dirty="0"/>
              <a:t>Arbeidet med evaluering og kvalitetsutvikling er omfattende og grundig . Vi savner eksempler på funn/resultater/historier. Slike konkretiseringer ville gjort avsnittet mer leservennlig og minneverdig.</a:t>
            </a:r>
          </a:p>
        </p:txBody>
      </p:sp>
    </p:spTree>
    <p:extLst>
      <p:ext uri="{BB962C8B-B14F-4D97-AF65-F5344CB8AC3E}">
        <p14:creationId xmlns:p14="http://schemas.microsoft.com/office/powerpoint/2010/main" val="74454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3"/>
          <p:cNvSpPr>
            <a:spLocks noChangeArrowheads="1"/>
          </p:cNvSpPr>
          <p:nvPr/>
        </p:nvSpPr>
        <p:spPr bwMode="auto">
          <a:xfrm>
            <a:off x="224973" y="854406"/>
            <a:ext cx="875602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HelveticaNeueLT Std"/>
              </a:defRPr>
            </a:lvl1pPr>
            <a:lvl2pPr marL="742950" indent="-285750">
              <a:defRPr>
                <a:solidFill>
                  <a:schemeClr val="tx1"/>
                </a:solidFill>
                <a:latin typeface="HelveticaNeueLT Std"/>
              </a:defRPr>
            </a:lvl2pPr>
            <a:lvl3pPr marL="1143000" indent="-228600">
              <a:defRPr>
                <a:solidFill>
                  <a:schemeClr val="tx1"/>
                </a:solidFill>
                <a:latin typeface="HelveticaNeueLT Std"/>
              </a:defRPr>
            </a:lvl3pPr>
            <a:lvl4pPr marL="1600200" indent="-228600">
              <a:defRPr>
                <a:solidFill>
                  <a:schemeClr val="tx1"/>
                </a:solidFill>
                <a:latin typeface="HelveticaNeueLT Std"/>
              </a:defRPr>
            </a:lvl4pPr>
            <a:lvl5pPr marL="2057400" indent="-228600">
              <a:defRPr>
                <a:solidFill>
                  <a:schemeClr val="tx1"/>
                </a:solidFill>
                <a:latin typeface="HelveticaNeueLT Std"/>
              </a:defRPr>
            </a:lvl5pPr>
            <a:lvl6pPr marL="2514600" indent="-228600" eaLnBrk="0" fontAlgn="base" hangingPunct="0">
              <a:spcBef>
                <a:spcPct val="0"/>
              </a:spcBef>
              <a:spcAft>
                <a:spcPct val="0"/>
              </a:spcAft>
              <a:defRPr>
                <a:solidFill>
                  <a:schemeClr val="tx1"/>
                </a:solidFill>
                <a:latin typeface="HelveticaNeueLT Std"/>
              </a:defRPr>
            </a:lvl6pPr>
            <a:lvl7pPr marL="2971800" indent="-228600" eaLnBrk="0" fontAlgn="base" hangingPunct="0">
              <a:spcBef>
                <a:spcPct val="0"/>
              </a:spcBef>
              <a:spcAft>
                <a:spcPct val="0"/>
              </a:spcAft>
              <a:defRPr>
                <a:solidFill>
                  <a:schemeClr val="tx1"/>
                </a:solidFill>
                <a:latin typeface="HelveticaNeueLT Std"/>
              </a:defRPr>
            </a:lvl7pPr>
            <a:lvl8pPr marL="3429000" indent="-228600" eaLnBrk="0" fontAlgn="base" hangingPunct="0">
              <a:spcBef>
                <a:spcPct val="0"/>
              </a:spcBef>
              <a:spcAft>
                <a:spcPct val="0"/>
              </a:spcAft>
              <a:defRPr>
                <a:solidFill>
                  <a:schemeClr val="tx1"/>
                </a:solidFill>
                <a:latin typeface="HelveticaNeueLT Std"/>
              </a:defRPr>
            </a:lvl8pPr>
            <a:lvl9pPr marL="3886200" indent="-228600" eaLnBrk="0" fontAlgn="base" hangingPunct="0">
              <a:spcBef>
                <a:spcPct val="0"/>
              </a:spcBef>
              <a:spcAft>
                <a:spcPct val="0"/>
              </a:spcAft>
              <a:defRPr>
                <a:solidFill>
                  <a:schemeClr val="tx1"/>
                </a:solidFill>
                <a:latin typeface="HelveticaNeueLT Std"/>
              </a:defRPr>
            </a:lvl9pPr>
          </a:lstStyle>
          <a:p>
            <a:pPr marL="285750" marR="0" lvl="0" indent="-2857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nb-NO" sz="2000" b="0" i="1" u="none" strike="noStrike" kern="0" cap="none" spc="0" normalizeH="0" dirty="0">
                <a:ln>
                  <a:noFill/>
                </a:ln>
                <a:effectLst/>
                <a:uLnTx/>
                <a:uFillTx/>
                <a:latin typeface="+mn-lt"/>
              </a:rPr>
              <a:t>No externally mandated curriculum</a:t>
            </a:r>
          </a:p>
          <a:p>
            <a:pPr marL="285750" marR="0" lvl="0" indent="-2857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nb-NO" sz="2000" b="0" i="1" u="none" strike="noStrike" kern="0" cap="none" spc="0" normalizeH="0" dirty="0">
                <a:ln>
                  <a:noFill/>
                </a:ln>
                <a:effectLst/>
                <a:uLnTx/>
                <a:uFillTx/>
                <a:latin typeface="+mn-lt"/>
              </a:rPr>
              <a:t>Students have a voice in what is being taught</a:t>
            </a:r>
          </a:p>
          <a:p>
            <a:pPr marL="285750" marR="0" lvl="0" indent="-2857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nb-NO" sz="2000" b="0" i="1" u="none" strike="noStrike" kern="0" cap="none" spc="0" normalizeH="0" dirty="0">
                <a:ln>
                  <a:noFill/>
                </a:ln>
                <a:effectLst/>
                <a:uLnTx/>
                <a:uFillTx/>
                <a:latin typeface="+mn-lt"/>
              </a:rPr>
              <a:t>Dialogues between teacher and students</a:t>
            </a:r>
          </a:p>
          <a:p>
            <a:pPr marL="285750" marR="0" lvl="0" indent="-2857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nb-NO" sz="2000" b="0" i="1" u="none" strike="noStrike" kern="0" cap="none" spc="0" normalizeH="0" dirty="0">
                <a:ln>
                  <a:noFill/>
                </a:ln>
                <a:effectLst/>
                <a:uLnTx/>
                <a:uFillTx/>
                <a:latin typeface="+mn-lt"/>
              </a:rPr>
              <a:t>Consensus on what is to be covered</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nb-NO" sz="2000" b="0" i="1" u="none" strike="noStrike" kern="0" cap="none" spc="0" normalizeH="0" dirty="0">
              <a:ln>
                <a:noFill/>
              </a:ln>
              <a:effectLst/>
              <a:uLnTx/>
              <a:uFillTx/>
              <a:latin typeface="+mn-lt"/>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nb-NO" sz="2000" b="0" i="1" u="sng" strike="noStrike" kern="0" cap="none" spc="0" normalizeH="0" dirty="0">
                <a:ln>
                  <a:noFill/>
                </a:ln>
                <a:effectLst/>
                <a:uLnTx/>
                <a:uFillTx/>
                <a:latin typeface="+mn-lt"/>
              </a:rPr>
              <a:t>In the classroom: </a:t>
            </a:r>
          </a:p>
          <a:p>
            <a:pPr marL="285750" marR="0" lvl="0" indent="-2857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nb-NO" sz="2000" b="0" i="1" u="none" strike="noStrike" kern="0" cap="none" spc="0" normalizeH="0" dirty="0">
                <a:ln>
                  <a:noFill/>
                </a:ln>
                <a:effectLst/>
                <a:uLnTx/>
                <a:uFillTx/>
                <a:latin typeface="+mn-lt"/>
              </a:rPr>
              <a:t>Teacher outlines what subject modules she has prepared</a:t>
            </a:r>
          </a:p>
          <a:p>
            <a:pPr marL="285750" marR="0" lvl="0" indent="-2857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nb-NO" sz="2000" b="0" i="1" u="none" strike="noStrike" kern="0" cap="none" spc="0" normalizeH="0" dirty="0">
                <a:ln>
                  <a:noFill/>
                </a:ln>
                <a:effectLst/>
                <a:uLnTx/>
                <a:uFillTx/>
                <a:latin typeface="+mn-lt"/>
              </a:rPr>
              <a:t>Negotiation with students on what module to start with</a:t>
            </a:r>
          </a:p>
          <a:p>
            <a:pPr marL="285750" marR="0" lvl="0" indent="-2857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nb-NO" sz="2000" b="0" i="1" u="none" strike="noStrike" kern="0" cap="none" spc="0" normalizeH="0" dirty="0">
                <a:ln>
                  <a:noFill/>
                </a:ln>
                <a:effectLst/>
                <a:uLnTx/>
                <a:uFillTx/>
                <a:latin typeface="+mn-lt"/>
              </a:rPr>
              <a:t>Evaluation and negotiation about further modules </a:t>
            </a:r>
          </a:p>
          <a:p>
            <a:pPr marL="285750" marR="0" lvl="0" indent="-2857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nb-NO" sz="2000" b="0" i="1" u="none" strike="noStrike" kern="0" cap="none" spc="0" normalizeH="0" dirty="0">
                <a:ln>
                  <a:noFill/>
                </a:ln>
                <a:effectLst/>
                <a:uLnTx/>
                <a:uFillTx/>
                <a:latin typeface="+mn-lt"/>
              </a:rPr>
              <a:t>A need to develop new and additional modules?  </a:t>
            </a:r>
          </a:p>
          <a:p>
            <a:pPr marL="285750" marR="0" lvl="0" indent="-2857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nb-NO" sz="2000" b="0" i="1" u="none" strike="noStrike" kern="0" cap="none" spc="0" normalizeH="0" dirty="0">
                <a:ln>
                  <a:noFill/>
                </a:ln>
                <a:effectLst/>
                <a:uLnTx/>
                <a:uFillTx/>
                <a:latin typeface="+mn-lt"/>
              </a:rPr>
              <a:t>Evaluation and negotiation about further modules </a:t>
            </a:r>
          </a:p>
          <a:p>
            <a:pPr marL="285750" marR="0" lvl="0" indent="-2857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altLang="nb-NO" sz="2000" kern="0" dirty="0">
              <a:latin typeface="+mn-lt"/>
            </a:endParaRPr>
          </a:p>
          <a:p>
            <a:pPr marL="285750" indent="-285750" eaLnBrk="0" fontAlgn="base" hangingPunct="0">
              <a:spcBef>
                <a:spcPct val="0"/>
              </a:spcBef>
              <a:spcAft>
                <a:spcPct val="0"/>
              </a:spcAft>
              <a:buFont typeface="Arial" panose="020B0604020202020204" pitchFamily="34" charset="0"/>
              <a:buChar char="•"/>
              <a:defRPr/>
            </a:pPr>
            <a:r>
              <a:rPr kumimoji="0" lang="nb-NO" altLang="nb-NO" sz="2400" b="0" i="0" u="none" strike="noStrike" kern="0" cap="none" spc="0" normalizeH="0" dirty="0">
                <a:ln>
                  <a:noFill/>
                </a:ln>
                <a:effectLst/>
                <a:uLnTx/>
                <a:uFillTx/>
                <a:latin typeface="+mn-lt"/>
              </a:rPr>
              <a:t>Folkehøgskolen: </a:t>
            </a:r>
            <a:r>
              <a:rPr lang="nb-NO" altLang="nb-NO" sz="2400" kern="0" dirty="0">
                <a:latin typeface="+mn-lt"/>
              </a:rPr>
              <a:t>spennende, arbeidskrevende </a:t>
            </a:r>
            <a:r>
              <a:rPr kumimoji="0" lang="nb-NO" altLang="nb-NO" sz="2400" b="0" i="0" u="none" strike="noStrike" kern="0" cap="none" spc="0" normalizeH="0" dirty="0">
                <a:ln>
                  <a:noFill/>
                </a:ln>
                <a:effectLst/>
                <a:uLnTx/>
                <a:uFillTx/>
                <a:latin typeface="+mn-lt"/>
              </a:rPr>
              <a:t>og “soft”</a:t>
            </a:r>
            <a:endParaRPr lang="nb-NO" altLang="nb-NO" sz="2400" kern="0" dirty="0">
              <a:latin typeface="+mn-lt"/>
            </a:endParaRPr>
          </a:p>
          <a:p>
            <a:pPr marL="285750" indent="-285750" eaLnBrk="0" fontAlgn="base" hangingPunct="0">
              <a:spcBef>
                <a:spcPct val="0"/>
              </a:spcBef>
              <a:spcAft>
                <a:spcPct val="0"/>
              </a:spcAft>
              <a:buFont typeface="Arial" panose="020B0604020202020204" pitchFamily="34" charset="0"/>
              <a:buChar char="•"/>
              <a:defRPr/>
            </a:pPr>
            <a:r>
              <a:rPr lang="nb-NO" altLang="nb-NO" sz="2400" kern="0" dirty="0">
                <a:latin typeface="+mn-lt"/>
              </a:rPr>
              <a:t>Selvevaluering som utvikling av seg selv og skolen</a:t>
            </a:r>
          </a:p>
          <a:p>
            <a:pPr marL="285750" marR="0" lvl="0" indent="-2857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nb-NO" altLang="nb-NO" sz="2400" kern="0" dirty="0">
                <a:latin typeface="+mn-lt"/>
              </a:rPr>
              <a:t>Fra ansvar for egen læring til ansvar for egen utvikling</a:t>
            </a:r>
          </a:p>
          <a:p>
            <a:pPr marL="285750" marR="0" lvl="0" indent="-2857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nb-NO" altLang="nb-NO" sz="2400" kern="0" dirty="0">
                <a:latin typeface="+mn-lt"/>
              </a:rPr>
              <a:t>Tillatt å feile uten å måtte stå </a:t>
            </a:r>
            <a:r>
              <a:rPr lang="nb-NO" altLang="nb-NO" sz="2400" kern="0" dirty="0" err="1">
                <a:latin typeface="+mn-lt"/>
              </a:rPr>
              <a:t>skolerett</a:t>
            </a:r>
            <a:endParaRPr kumimoji="0" lang="nb-NO" altLang="nb-NO" sz="2400" b="0" i="0" u="none" strike="noStrike" kern="0" cap="none" spc="0" normalizeH="0" dirty="0">
              <a:ln>
                <a:noFill/>
              </a:ln>
              <a:effectLst/>
              <a:uLnTx/>
              <a:uFillTx/>
              <a:latin typeface="+mn-lt"/>
            </a:endParaRPr>
          </a:p>
        </p:txBody>
      </p:sp>
      <p:pic>
        <p:nvPicPr>
          <p:cNvPr id="3" name="Bilde 2"/>
          <p:cNvPicPr>
            <a:picLocks noChangeAspect="1"/>
          </p:cNvPicPr>
          <p:nvPr/>
        </p:nvPicPr>
        <p:blipFill>
          <a:blip r:embed="rId2"/>
          <a:stretch>
            <a:fillRect/>
          </a:stretch>
        </p:blipFill>
        <p:spPr>
          <a:xfrm>
            <a:off x="5932735" y="172779"/>
            <a:ext cx="3048264" cy="2292295"/>
          </a:xfrm>
          <a:prstGeom prst="rect">
            <a:avLst/>
          </a:prstGeom>
        </p:spPr>
      </p:pic>
      <p:sp>
        <p:nvSpPr>
          <p:cNvPr id="4" name="Rectangle 4"/>
          <p:cNvSpPr>
            <a:spLocks noChangeArrowheads="1"/>
          </p:cNvSpPr>
          <p:nvPr/>
        </p:nvSpPr>
        <p:spPr bwMode="auto">
          <a:xfrm>
            <a:off x="381491" y="172779"/>
            <a:ext cx="5319093" cy="568626"/>
          </a:xfrm>
          <a:prstGeom prst="rect">
            <a:avLst/>
          </a:prstGeom>
          <a:noFill/>
          <a:ln w="9525">
            <a:noFill/>
            <a:miter lim="800000"/>
            <a:headEnd/>
            <a:tailEnd/>
          </a:ln>
          <a:effectLst/>
        </p:spPr>
        <p:txBody>
          <a:bodyPr anchor="b"/>
          <a:lstStyle/>
          <a:p>
            <a:pPr algn="ctr" fontAlgn="base">
              <a:spcBef>
                <a:spcPct val="0"/>
              </a:spcBef>
              <a:spcAft>
                <a:spcPct val="0"/>
              </a:spcAft>
              <a:defRPr/>
            </a:pPr>
            <a:r>
              <a:rPr lang="en-US" sz="2000" b="1" dirty="0">
                <a:solidFill>
                  <a:srgbClr val="FFFF00"/>
                </a:solidFill>
                <a:effectLst>
                  <a:outerShdw blurRad="38100" dist="38100" dir="2700000" algn="tl">
                    <a:srgbClr val="C0C0C0"/>
                  </a:outerShdw>
                </a:effectLst>
              </a:rPr>
              <a:t>European Youth Parliament presentation</a:t>
            </a:r>
          </a:p>
          <a:p>
            <a:pPr algn="ctr" fontAlgn="base">
              <a:spcBef>
                <a:spcPct val="0"/>
              </a:spcBef>
              <a:spcAft>
                <a:spcPct val="0"/>
              </a:spcAft>
              <a:defRPr/>
            </a:pPr>
            <a:r>
              <a:rPr lang="en-US" sz="2000" b="1" dirty="0">
                <a:solidFill>
                  <a:srgbClr val="FFFF00"/>
                </a:solidFill>
                <a:effectLst>
                  <a:outerShdw blurRad="38100" dist="38100" dir="2700000" algn="tl">
                    <a:srgbClr val="C0C0C0"/>
                  </a:outerShdw>
                </a:effectLst>
              </a:rPr>
              <a:t>Folk High Schools in Norway</a:t>
            </a:r>
          </a:p>
        </p:txBody>
      </p:sp>
    </p:spTree>
    <p:extLst>
      <p:ext uri="{BB962C8B-B14F-4D97-AF65-F5344CB8AC3E}">
        <p14:creationId xmlns:p14="http://schemas.microsoft.com/office/powerpoint/2010/main" val="419626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animEffect transition="in" filter="fade">
                                      <p:cBhvr>
                                        <p:cTn id="7" dur="1000"/>
                                        <p:tgtEl>
                                          <p:spTgt spid="2">
                                            <p:txEl>
                                              <p:pRg st="12" end="12"/>
                                            </p:txEl>
                                          </p:spTgt>
                                        </p:tgtEl>
                                      </p:cBhvr>
                                    </p:animEffect>
                                    <p:anim calcmode="lin" valueType="num">
                                      <p:cBhvr>
                                        <p:cTn id="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3" end="13"/>
                                            </p:txEl>
                                          </p:spTgt>
                                        </p:tgtEl>
                                        <p:attrNameLst>
                                          <p:attrName>style.visibility</p:attrName>
                                        </p:attrNameLst>
                                      </p:cBhvr>
                                      <p:to>
                                        <p:strVal val="visible"/>
                                      </p:to>
                                    </p:set>
                                    <p:animEffect transition="in" filter="fade">
                                      <p:cBhvr>
                                        <p:cTn id="12" dur="1000"/>
                                        <p:tgtEl>
                                          <p:spTgt spid="2">
                                            <p:txEl>
                                              <p:pRg st="13" end="13"/>
                                            </p:txEl>
                                          </p:spTgt>
                                        </p:tgtEl>
                                      </p:cBhvr>
                                    </p:animEffect>
                                    <p:anim calcmode="lin" valueType="num">
                                      <p:cBhvr>
                                        <p:cTn id="13"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4" end="14"/>
                                            </p:txEl>
                                          </p:spTgt>
                                        </p:tgtEl>
                                        <p:attrNameLst>
                                          <p:attrName>style.visibility</p:attrName>
                                        </p:attrNameLst>
                                      </p:cBhvr>
                                      <p:to>
                                        <p:strVal val="visible"/>
                                      </p:to>
                                    </p:set>
                                    <p:animEffect transition="in" filter="fade">
                                      <p:cBhvr>
                                        <p:cTn id="17" dur="1000"/>
                                        <p:tgtEl>
                                          <p:spTgt spid="2">
                                            <p:txEl>
                                              <p:pRg st="14" end="14"/>
                                            </p:txEl>
                                          </p:spTgt>
                                        </p:tgtEl>
                                      </p:cBhvr>
                                    </p:animEffect>
                                    <p:anim calcmode="lin" valueType="num">
                                      <p:cBhvr>
                                        <p:cTn id="18"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15" end="15"/>
                                            </p:txEl>
                                          </p:spTgt>
                                        </p:tgtEl>
                                        <p:attrNameLst>
                                          <p:attrName>style.visibility</p:attrName>
                                        </p:attrNameLst>
                                      </p:cBhvr>
                                      <p:to>
                                        <p:strVal val="visible"/>
                                      </p:to>
                                    </p:set>
                                    <p:animEffect transition="in" filter="fade">
                                      <p:cBhvr>
                                        <p:cTn id="22" dur="1000"/>
                                        <p:tgtEl>
                                          <p:spTgt spid="2">
                                            <p:txEl>
                                              <p:pRg st="15" end="15"/>
                                            </p:txEl>
                                          </p:spTgt>
                                        </p:tgtEl>
                                      </p:cBhvr>
                                    </p:animEffect>
                                    <p:anim calcmode="lin" valueType="num">
                                      <p:cBhvr>
                                        <p:cTn id="23"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503405" y="275080"/>
            <a:ext cx="5506995" cy="369332"/>
          </a:xfrm>
          <a:prstGeom prst="rect">
            <a:avLst/>
          </a:prstGeom>
        </p:spPr>
        <p:txBody>
          <a:bodyPr wrap="square">
            <a:spAutoFit/>
          </a:bodyPr>
          <a:lstStyle/>
          <a:p>
            <a:r>
              <a:rPr lang="nb-NO" b="1" dirty="0">
                <a:solidFill>
                  <a:srgbClr val="FFFF00"/>
                </a:solidFill>
              </a:rPr>
              <a:t>Eksempler på tilbakemeldinger på rapportene 3</a:t>
            </a:r>
          </a:p>
        </p:txBody>
      </p:sp>
      <p:sp>
        <p:nvSpPr>
          <p:cNvPr id="4" name="Rektangel 3"/>
          <p:cNvSpPr/>
          <p:nvPr/>
        </p:nvSpPr>
        <p:spPr>
          <a:xfrm>
            <a:off x="366583" y="4064947"/>
            <a:ext cx="8217244" cy="1477328"/>
          </a:xfrm>
          <a:prstGeom prst="rect">
            <a:avLst/>
          </a:prstGeom>
        </p:spPr>
        <p:txBody>
          <a:bodyPr wrap="square">
            <a:spAutoFit/>
          </a:bodyPr>
          <a:lstStyle/>
          <a:p>
            <a:r>
              <a:rPr lang="nb-NO" dirty="0"/>
              <a:t>[Rapporten] tar opp behovet for reising ut fra to hensyn: </a:t>
            </a:r>
            <a:r>
              <a:rPr lang="nb-NO" u="sng" dirty="0"/>
              <a:t>markedsføring</a:t>
            </a:r>
            <a:r>
              <a:rPr lang="nb-NO" dirty="0"/>
              <a:t> av skolen </a:t>
            </a:r>
            <a:r>
              <a:rPr lang="nb-NO" i="1" dirty="0"/>
              <a:t>(for å eksistere og overleve i et marked, må [skolen] ha gode utenlandsreiser) </a:t>
            </a:r>
            <a:r>
              <a:rPr lang="nb-NO" dirty="0"/>
              <a:t>og </a:t>
            </a:r>
            <a:r>
              <a:rPr lang="nb-NO" u="sng" dirty="0"/>
              <a:t>verdier</a:t>
            </a:r>
            <a:r>
              <a:rPr lang="nb-NO" dirty="0"/>
              <a:t> </a:t>
            </a:r>
            <a:r>
              <a:rPr lang="nb-NO" i="1" dirty="0"/>
              <a:t>(Det er viktig for oss at våre fem visjoner også gjennomsyrer utenlandsreisene … utenlandsturene må ikke gå på bekostning av skolens verdier)</a:t>
            </a:r>
          </a:p>
        </p:txBody>
      </p:sp>
      <p:sp>
        <p:nvSpPr>
          <p:cNvPr id="5" name="Rektangel 4"/>
          <p:cNvSpPr/>
          <p:nvPr/>
        </p:nvSpPr>
        <p:spPr>
          <a:xfrm>
            <a:off x="366582" y="5690069"/>
            <a:ext cx="7978347" cy="923330"/>
          </a:xfrm>
          <a:prstGeom prst="rect">
            <a:avLst/>
          </a:prstGeom>
        </p:spPr>
        <p:txBody>
          <a:bodyPr wrap="square">
            <a:spAutoFit/>
          </a:bodyPr>
          <a:lstStyle/>
          <a:p>
            <a:r>
              <a:rPr lang="nb-NO" dirty="0"/>
              <a:t>… et spennende prosjekt: Utvikler skolen elevenes selvstendighet? Rapporten … oppfyller alle kravene i lov og forskrifter, samtidig som den må være til stor nytte internt for skolens eget utviklingsarbeid.</a:t>
            </a:r>
          </a:p>
        </p:txBody>
      </p:sp>
      <p:sp>
        <p:nvSpPr>
          <p:cNvPr id="8" name="Rektangel 7"/>
          <p:cNvSpPr/>
          <p:nvPr/>
        </p:nvSpPr>
        <p:spPr>
          <a:xfrm>
            <a:off x="366582" y="996878"/>
            <a:ext cx="7392755" cy="1200329"/>
          </a:xfrm>
          <a:prstGeom prst="rect">
            <a:avLst/>
          </a:prstGeom>
        </p:spPr>
        <p:txBody>
          <a:bodyPr wrap="square">
            <a:spAutoFit/>
          </a:bodyPr>
          <a:lstStyle/>
          <a:p>
            <a:r>
              <a:rPr lang="nb-NO" dirty="0"/>
              <a:t>… veldig bra med elevkommentarer i rapporten, det skaper interesse og troverdighet, men noe av stoffet kunne vært oppsummert som tendenser. Dette ville gjøre rapporten lettere tilgjengelig for eksterne lesere.</a:t>
            </a:r>
          </a:p>
        </p:txBody>
      </p:sp>
      <p:sp>
        <p:nvSpPr>
          <p:cNvPr id="10" name="Rektangel 9"/>
          <p:cNvSpPr/>
          <p:nvPr/>
        </p:nvSpPr>
        <p:spPr>
          <a:xfrm>
            <a:off x="366582" y="2306185"/>
            <a:ext cx="7898674" cy="1477328"/>
          </a:xfrm>
          <a:prstGeom prst="rect">
            <a:avLst/>
          </a:prstGeom>
        </p:spPr>
        <p:txBody>
          <a:bodyPr wrap="square">
            <a:spAutoFit/>
          </a:bodyPr>
          <a:lstStyle/>
          <a:p>
            <a:r>
              <a:rPr lang="nb-NO" dirty="0"/>
              <a:t>Under punktet Folkeopplysning sies det: "Under dette temaet diskuterte personalet hvor og på hvilken måte vi finner folkeopplysningsarbeid ved skolens linjefag, skolens valgfag, skolens fellesfag og i skolens sosialpedagogiske arbeid." Her blir leseren nysgjerrig på diskusjonen og venter noen eksempler …</a:t>
            </a:r>
          </a:p>
        </p:txBody>
      </p:sp>
    </p:spTree>
    <p:extLst>
      <p:ext uri="{BB962C8B-B14F-4D97-AF65-F5344CB8AC3E}">
        <p14:creationId xmlns:p14="http://schemas.microsoft.com/office/powerpoint/2010/main" val="239184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300509" y="2472317"/>
            <a:ext cx="2831111" cy="1323439"/>
          </a:xfrm>
          <a:prstGeom prst="rect">
            <a:avLst/>
          </a:prstGeom>
        </p:spPr>
        <p:txBody>
          <a:bodyPr wrap="square">
            <a:spAutoFit/>
          </a:bodyPr>
          <a:lstStyle/>
          <a:p>
            <a:r>
              <a:rPr lang="nb-NO" sz="4000" b="1" dirty="0">
                <a:solidFill>
                  <a:srgbClr val="FFFF00"/>
                </a:solidFill>
              </a:rPr>
              <a:t>Nyttige innspill?</a:t>
            </a:r>
          </a:p>
        </p:txBody>
      </p:sp>
    </p:spTree>
    <p:extLst>
      <p:ext uri="{BB962C8B-B14F-4D97-AF65-F5344CB8AC3E}">
        <p14:creationId xmlns:p14="http://schemas.microsoft.com/office/powerpoint/2010/main" val="3585405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p:cNvGraphicFramePr>
            <a:graphicFrameLocks noGrp="1"/>
          </p:cNvGraphicFramePr>
          <p:nvPr>
            <p:extLst>
              <p:ext uri="{D42A27DB-BD31-4B8C-83A1-F6EECF244321}">
                <p14:modId xmlns:p14="http://schemas.microsoft.com/office/powerpoint/2010/main" val="3278217666"/>
              </p:ext>
            </p:extLst>
          </p:nvPr>
        </p:nvGraphicFramePr>
        <p:xfrm>
          <a:off x="2827066" y="3283466"/>
          <a:ext cx="2089380" cy="3422136"/>
        </p:xfrm>
        <a:graphic>
          <a:graphicData uri="http://schemas.openxmlformats.org/drawingml/2006/table">
            <a:tbl>
              <a:tblPr/>
              <a:tblGrid>
                <a:gridCol w="2089380">
                  <a:extLst>
                    <a:ext uri="{9D8B030D-6E8A-4147-A177-3AD203B41FA5}">
                      <a16:colId xmlns:a16="http://schemas.microsoft.com/office/drawing/2014/main" val="20000"/>
                    </a:ext>
                  </a:extLst>
                </a:gridCol>
              </a:tblGrid>
              <a:tr h="427767">
                <a:tc>
                  <a:txBody>
                    <a:bodyPr/>
                    <a:lstStyle/>
                    <a:p>
                      <a:pPr algn="r">
                        <a:lnSpc>
                          <a:spcPct val="150000"/>
                        </a:lnSpc>
                        <a:spcAft>
                          <a:spcPts val="0"/>
                        </a:spcAft>
                      </a:pPr>
                      <a:r>
                        <a:rPr lang="nb-NO" sz="1800" dirty="0">
                          <a:effectLst/>
                          <a:latin typeface="+mn-lt"/>
                          <a:ea typeface="Times New Roman" panose="02020603050405020304" pitchFamily="18" charset="0"/>
                          <a:cs typeface="Times New Roman" panose="02020603050405020304" pitchFamily="18" charset="0"/>
                        </a:rPr>
                        <a:t>Business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7767">
                <a:tc>
                  <a:txBody>
                    <a:bodyPr/>
                    <a:lstStyle/>
                    <a:p>
                      <a:pPr algn="r">
                        <a:lnSpc>
                          <a:spcPct val="150000"/>
                        </a:lnSpc>
                        <a:spcAft>
                          <a:spcPts val="0"/>
                        </a:spcAft>
                      </a:pPr>
                      <a:r>
                        <a:rPr lang="nb-NO" sz="1800" dirty="0" err="1">
                          <a:effectLst/>
                          <a:latin typeface="+mn-lt"/>
                          <a:ea typeface="Times New Roman" panose="02020603050405020304" pitchFamily="18" charset="0"/>
                          <a:cs typeface="Times New Roman" panose="02020603050405020304" pitchFamily="18" charset="0"/>
                        </a:rPr>
                        <a:t>Education</a:t>
                      </a:r>
                      <a:endParaRPr lang="nb-NO"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7767">
                <a:tc>
                  <a:txBody>
                    <a:bodyPr/>
                    <a:lstStyle/>
                    <a:p>
                      <a:pPr algn="r">
                        <a:lnSpc>
                          <a:spcPct val="150000"/>
                        </a:lnSpc>
                        <a:spcAft>
                          <a:spcPts val="0"/>
                        </a:spcAft>
                      </a:pPr>
                      <a:r>
                        <a:rPr lang="nb-NO" sz="1800" dirty="0">
                          <a:effectLst/>
                          <a:latin typeface="+mn-lt"/>
                          <a:ea typeface="Times New Roman" panose="02020603050405020304" pitchFamily="18" charset="0"/>
                          <a:cs typeface="Times New Roman" panose="02020603050405020304" pitchFamily="18" charset="0"/>
                        </a:rPr>
                        <a:t>Arts</a:t>
                      </a:r>
                      <a:r>
                        <a:rPr lang="nb-NO" sz="1800" baseline="0" dirty="0">
                          <a:effectLst/>
                          <a:latin typeface="+mn-lt"/>
                          <a:ea typeface="Times New Roman" panose="02020603050405020304" pitchFamily="18" charset="0"/>
                          <a:cs typeface="Times New Roman" panose="02020603050405020304" pitchFamily="18" charset="0"/>
                        </a:rPr>
                        <a:t> and </a:t>
                      </a:r>
                      <a:r>
                        <a:rPr lang="nb-NO" sz="1800" baseline="0" dirty="0" err="1">
                          <a:effectLst/>
                          <a:latin typeface="+mn-lt"/>
                          <a:ea typeface="Times New Roman" panose="02020603050405020304" pitchFamily="18" charset="0"/>
                          <a:cs typeface="Times New Roman" panose="02020603050405020304" pitchFamily="18" charset="0"/>
                        </a:rPr>
                        <a:t>Science</a:t>
                      </a:r>
                      <a:endParaRPr lang="nb-NO"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7767">
                <a:tc>
                  <a:txBody>
                    <a:bodyPr/>
                    <a:lstStyle/>
                    <a:p>
                      <a:pPr algn="r">
                        <a:lnSpc>
                          <a:spcPct val="150000"/>
                        </a:lnSpc>
                        <a:spcAft>
                          <a:spcPts val="0"/>
                        </a:spcAft>
                      </a:pPr>
                      <a:r>
                        <a:rPr lang="nb-NO" sz="1800" dirty="0" err="1">
                          <a:effectLst/>
                          <a:latin typeface="+mn-lt"/>
                          <a:ea typeface="Times New Roman" panose="02020603050405020304" pitchFamily="18" charset="0"/>
                          <a:cs typeface="Times New Roman" panose="02020603050405020304" pitchFamily="18" charset="0"/>
                        </a:rPr>
                        <a:t>Nursing</a:t>
                      </a:r>
                      <a:endParaRPr lang="nb-NO"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11068">
                <a:tc>
                  <a:txBody>
                    <a:bodyPr/>
                    <a:lstStyle/>
                    <a:p>
                      <a:pPr algn="r">
                        <a:lnSpc>
                          <a:spcPct val="150000"/>
                        </a:lnSpc>
                        <a:spcAft>
                          <a:spcPts val="0"/>
                        </a:spcAft>
                      </a:pPr>
                      <a:endParaRPr lang="nb-N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3" name="Picture 2" descr="http://www.alverno.edu/media/alvernocollege/images/gradespages/8Abilities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02" y="274134"/>
            <a:ext cx="4971143" cy="3009332"/>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2919500" y="5095233"/>
            <a:ext cx="2255045" cy="1477328"/>
          </a:xfrm>
          <a:prstGeom prst="rect">
            <a:avLst/>
          </a:prstGeom>
        </p:spPr>
        <p:txBody>
          <a:bodyPr wrap="square">
            <a:spAutoFit/>
          </a:bodyPr>
          <a:lstStyle/>
          <a:p>
            <a:pPr fontAlgn="base"/>
            <a:r>
              <a:rPr lang="en-US" i="1" dirty="0" err="1">
                <a:cs typeface="Times New Roman" panose="02020603050405020304" pitchFamily="18" charset="0"/>
              </a:rPr>
              <a:t>Fredag</a:t>
            </a:r>
            <a:r>
              <a:rPr lang="en-US" i="1" dirty="0">
                <a:cs typeface="Times New Roman" panose="02020603050405020304" pitchFamily="18" charset="0"/>
              </a:rPr>
              <a:t> 1: </a:t>
            </a:r>
            <a:r>
              <a:rPr lang="en-US" i="1" dirty="0" err="1">
                <a:cs typeface="Times New Roman" panose="02020603050405020304" pitchFamily="18" charset="0"/>
              </a:rPr>
              <a:t>Fagmøter</a:t>
            </a:r>
            <a:endParaRPr lang="en-US" i="1" dirty="0">
              <a:cs typeface="Times New Roman" panose="02020603050405020304" pitchFamily="18" charset="0"/>
            </a:endParaRPr>
          </a:p>
          <a:p>
            <a:pPr fontAlgn="base"/>
            <a:endParaRPr lang="en-US" i="1" dirty="0">
              <a:cs typeface="Times New Roman" panose="02020603050405020304" pitchFamily="18" charset="0"/>
            </a:endParaRPr>
          </a:p>
          <a:p>
            <a:pPr fontAlgn="base"/>
            <a:r>
              <a:rPr lang="en-US" i="1" dirty="0" err="1">
                <a:cs typeface="Times New Roman" panose="02020603050405020304" pitchFamily="18" charset="0"/>
              </a:rPr>
              <a:t>Fredag</a:t>
            </a:r>
            <a:r>
              <a:rPr lang="en-US" i="1" dirty="0">
                <a:cs typeface="Times New Roman" panose="02020603050405020304" pitchFamily="18" charset="0"/>
              </a:rPr>
              <a:t> 2: </a:t>
            </a:r>
            <a:r>
              <a:rPr lang="en-US" i="1" dirty="0" err="1">
                <a:cs typeface="Times New Roman" panose="02020603050405020304" pitchFamily="18" charset="0"/>
              </a:rPr>
              <a:t>Ferdighetsmøter</a:t>
            </a:r>
            <a:endParaRPr lang="en-US" i="1" dirty="0">
              <a:cs typeface="Times New Roman" panose="02020603050405020304" pitchFamily="18" charset="0"/>
            </a:endParaRPr>
          </a:p>
        </p:txBody>
      </p:sp>
      <p:pic>
        <p:nvPicPr>
          <p:cNvPr id="5" name="Picture 4" descr="http://www.alverno.edu/wp-content/themes/alverno/images/logo-alvern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441" y="155218"/>
            <a:ext cx="2056400" cy="457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ell 5"/>
          <p:cNvGraphicFramePr>
            <a:graphicFrameLocks noGrp="1"/>
          </p:cNvGraphicFramePr>
          <p:nvPr>
            <p:extLst>
              <p:ext uri="{D42A27DB-BD31-4B8C-83A1-F6EECF244321}">
                <p14:modId xmlns:p14="http://schemas.microsoft.com/office/powerpoint/2010/main" val="1802871012"/>
              </p:ext>
            </p:extLst>
          </p:nvPr>
        </p:nvGraphicFramePr>
        <p:xfrm>
          <a:off x="182151" y="3283466"/>
          <a:ext cx="2643427" cy="3422136"/>
        </p:xfrm>
        <a:graphic>
          <a:graphicData uri="http://schemas.openxmlformats.org/drawingml/2006/table">
            <a:tbl>
              <a:tblPr/>
              <a:tblGrid>
                <a:gridCol w="2643427">
                  <a:extLst>
                    <a:ext uri="{9D8B030D-6E8A-4147-A177-3AD203B41FA5}">
                      <a16:colId xmlns:a16="http://schemas.microsoft.com/office/drawing/2014/main" val="20000"/>
                    </a:ext>
                  </a:extLst>
                </a:gridCol>
              </a:tblGrid>
              <a:tr h="427767">
                <a:tc>
                  <a:txBody>
                    <a:bodyPr/>
                    <a:lstStyle/>
                    <a:p>
                      <a:pPr>
                        <a:lnSpc>
                          <a:spcPct val="150000"/>
                        </a:lnSpc>
                        <a:spcAft>
                          <a:spcPts val="0"/>
                        </a:spcAft>
                      </a:pPr>
                      <a:r>
                        <a:rPr lang="nb-NO" sz="1800" dirty="0">
                          <a:effectLst/>
                          <a:latin typeface="+mn-lt"/>
                          <a:ea typeface="Times New Roman" panose="02020603050405020304" pitchFamily="18" charset="0"/>
                          <a:cs typeface="Times New Roman" panose="02020603050405020304" pitchFamily="18" charset="0"/>
                        </a:rPr>
                        <a:t>Kommunikasjon</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7767">
                <a:tc>
                  <a:txBody>
                    <a:bodyPr/>
                    <a:lstStyle/>
                    <a:p>
                      <a:pPr>
                        <a:lnSpc>
                          <a:spcPct val="150000"/>
                        </a:lnSpc>
                        <a:spcAft>
                          <a:spcPts val="0"/>
                        </a:spcAft>
                      </a:pPr>
                      <a:r>
                        <a:rPr lang="nb-NO" sz="1800" dirty="0">
                          <a:effectLst/>
                          <a:latin typeface="+mn-lt"/>
                          <a:ea typeface="Times New Roman" panose="02020603050405020304" pitchFamily="18" charset="0"/>
                          <a:cs typeface="Times New Roman" panose="02020603050405020304" pitchFamily="18" charset="0"/>
                        </a:rPr>
                        <a:t>Endringsdugelighet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7767">
                <a:tc>
                  <a:txBody>
                    <a:bodyPr/>
                    <a:lstStyle/>
                    <a:p>
                      <a:pPr>
                        <a:lnSpc>
                          <a:spcPct val="150000"/>
                        </a:lnSpc>
                        <a:spcAft>
                          <a:spcPts val="0"/>
                        </a:spcAft>
                      </a:pPr>
                      <a:r>
                        <a:rPr lang="nb-NO" sz="1800">
                          <a:effectLst/>
                          <a:latin typeface="+mn-lt"/>
                          <a:ea typeface="Times New Roman" panose="02020603050405020304" pitchFamily="18" charset="0"/>
                          <a:cs typeface="Times New Roman" panose="02020603050405020304" pitchFamily="18" charset="0"/>
                        </a:rPr>
                        <a:t>Problemløsing</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7767">
                <a:tc>
                  <a:txBody>
                    <a:bodyPr/>
                    <a:lstStyle/>
                    <a:p>
                      <a:pPr>
                        <a:lnSpc>
                          <a:spcPct val="150000"/>
                        </a:lnSpc>
                        <a:spcAft>
                          <a:spcPts val="0"/>
                        </a:spcAft>
                      </a:pPr>
                      <a:r>
                        <a:rPr lang="nb-NO" sz="1800" dirty="0">
                          <a:effectLst/>
                          <a:latin typeface="+mn-lt"/>
                          <a:ea typeface="Times New Roman" panose="02020603050405020304" pitchFamily="18" charset="0"/>
                          <a:cs typeface="Times New Roman" panose="02020603050405020304" pitchFamily="18" charset="0"/>
                        </a:rPr>
                        <a:t>Verdivalg</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7767">
                <a:tc>
                  <a:txBody>
                    <a:bodyPr/>
                    <a:lstStyle/>
                    <a:p>
                      <a:pPr>
                        <a:lnSpc>
                          <a:spcPct val="150000"/>
                        </a:lnSpc>
                        <a:spcAft>
                          <a:spcPts val="0"/>
                        </a:spcAft>
                      </a:pPr>
                      <a:r>
                        <a:rPr lang="nb-NO" sz="1800">
                          <a:effectLst/>
                          <a:latin typeface="+mn-lt"/>
                          <a:ea typeface="Times New Roman" panose="02020603050405020304" pitchFamily="18" charset="0"/>
                          <a:cs typeface="Times New Roman" panose="02020603050405020304" pitchFamily="18" charset="0"/>
                        </a:rPr>
                        <a:t>Sosial samhandling</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7767">
                <a:tc>
                  <a:txBody>
                    <a:bodyPr/>
                    <a:lstStyle/>
                    <a:p>
                      <a:pPr>
                        <a:lnSpc>
                          <a:spcPct val="150000"/>
                        </a:lnSpc>
                        <a:spcAft>
                          <a:spcPts val="0"/>
                        </a:spcAft>
                      </a:pPr>
                      <a:r>
                        <a:rPr lang="nb-NO" sz="1800">
                          <a:effectLst/>
                          <a:latin typeface="+mn-lt"/>
                          <a:ea typeface="Times New Roman" panose="02020603050405020304" pitchFamily="18" charset="0"/>
                          <a:cs typeface="Times New Roman" panose="02020603050405020304" pitchFamily="18" charset="0"/>
                        </a:rPr>
                        <a:t>Globalt perspektiv</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7767">
                <a:tc>
                  <a:txBody>
                    <a:bodyPr/>
                    <a:lstStyle/>
                    <a:p>
                      <a:pPr>
                        <a:lnSpc>
                          <a:spcPct val="150000"/>
                        </a:lnSpc>
                        <a:spcAft>
                          <a:spcPts val="0"/>
                        </a:spcAft>
                      </a:pPr>
                      <a:r>
                        <a:rPr lang="nb-NO" sz="1800">
                          <a:effectLst/>
                          <a:latin typeface="+mn-lt"/>
                          <a:ea typeface="Times New Roman" panose="02020603050405020304" pitchFamily="18" charset="0"/>
                          <a:cs typeface="Times New Roman" panose="02020603050405020304" pitchFamily="18" charset="0"/>
                        </a:rPr>
                        <a:t>Samfunnsengasjement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7767">
                <a:tc>
                  <a:txBody>
                    <a:bodyPr/>
                    <a:lstStyle/>
                    <a:p>
                      <a:pPr>
                        <a:lnSpc>
                          <a:spcPct val="150000"/>
                        </a:lnSpc>
                        <a:spcAft>
                          <a:spcPts val="0"/>
                        </a:spcAft>
                      </a:pPr>
                      <a:r>
                        <a:rPr lang="nb-NO" sz="1800" dirty="0">
                          <a:effectLst/>
                          <a:latin typeface="+mn-lt"/>
                          <a:ea typeface="Times New Roman" panose="02020603050405020304" pitchFamily="18" charset="0"/>
                          <a:cs typeface="Times New Roman" panose="02020603050405020304" pitchFamily="18" charset="0"/>
                        </a:rPr>
                        <a:t>Estetisk skjønn</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Rektangel 7"/>
          <p:cNvSpPr/>
          <p:nvPr/>
        </p:nvSpPr>
        <p:spPr>
          <a:xfrm>
            <a:off x="5343965" y="1863579"/>
            <a:ext cx="3903332" cy="3970318"/>
          </a:xfrm>
          <a:prstGeom prst="rect">
            <a:avLst/>
          </a:prstGeom>
        </p:spPr>
        <p:txBody>
          <a:bodyPr wrap="square">
            <a:spAutoFit/>
          </a:bodyPr>
          <a:lstStyle/>
          <a:p>
            <a:pPr fontAlgn="base"/>
            <a:r>
              <a:rPr lang="nb-NO" u="sng" dirty="0">
                <a:cs typeface="Times New Roman" panose="02020603050405020304" pitchFamily="18" charset="0"/>
              </a:rPr>
              <a:t>Ability: </a:t>
            </a:r>
          </a:p>
          <a:p>
            <a:pPr fontAlgn="base"/>
            <a:r>
              <a:rPr lang="nb-NO" dirty="0">
                <a:cs typeface="Times New Roman" panose="02020603050405020304" pitchFamily="18" charset="0"/>
              </a:rPr>
              <a:t>ferdighet, dannelseselement</a:t>
            </a:r>
          </a:p>
          <a:p>
            <a:pPr fontAlgn="base"/>
            <a:endParaRPr lang="nb-NO" dirty="0">
              <a:cs typeface="Times New Roman" panose="02020603050405020304" pitchFamily="18" charset="0"/>
            </a:endParaRPr>
          </a:p>
          <a:p>
            <a:pPr fontAlgn="base"/>
            <a:r>
              <a:rPr lang="nb-NO" dirty="0">
                <a:cs typeface="Times New Roman" panose="02020603050405020304" pitchFamily="18" charset="0"/>
              </a:rPr>
              <a:t>Dannelsesbasert læringsopplegg</a:t>
            </a:r>
          </a:p>
          <a:p>
            <a:pPr fontAlgn="base"/>
            <a:endParaRPr lang="nb-NO" dirty="0">
              <a:cs typeface="Times New Roman" panose="02020603050405020304" pitchFamily="18" charset="0"/>
            </a:endParaRPr>
          </a:p>
          <a:p>
            <a:pPr fontAlgn="base"/>
            <a:r>
              <a:rPr lang="nb-NO" dirty="0">
                <a:cs typeface="Times New Roman" panose="02020603050405020304" pitchFamily="18" charset="0"/>
              </a:rPr>
              <a:t>4-årig opplegg: </a:t>
            </a:r>
          </a:p>
          <a:p>
            <a:pPr fontAlgn="base"/>
            <a:r>
              <a:rPr lang="nb-NO" dirty="0">
                <a:cs typeface="Times New Roman" panose="02020603050405020304" pitchFamily="18" charset="0"/>
              </a:rPr>
              <a:t>Progresjon i fag, </a:t>
            </a:r>
          </a:p>
          <a:p>
            <a:pPr fontAlgn="base"/>
            <a:r>
              <a:rPr lang="nb-NO" dirty="0">
                <a:cs typeface="Times New Roman" panose="02020603050405020304" pitchFamily="18" charset="0"/>
              </a:rPr>
              <a:t>progresjon i danningselementene</a:t>
            </a:r>
          </a:p>
          <a:p>
            <a:pPr fontAlgn="base"/>
            <a:endParaRPr lang="nb-NO" dirty="0">
              <a:cs typeface="Times New Roman" panose="02020603050405020304" pitchFamily="18" charset="0"/>
            </a:endParaRPr>
          </a:p>
          <a:p>
            <a:pPr fontAlgn="base"/>
            <a:r>
              <a:rPr lang="nb-NO" dirty="0">
                <a:cs typeface="Times New Roman" panose="02020603050405020304" pitchFamily="18" charset="0"/>
              </a:rPr>
              <a:t>Vurdering:</a:t>
            </a:r>
          </a:p>
          <a:p>
            <a:pPr fontAlgn="base"/>
            <a:r>
              <a:rPr lang="nb-NO" dirty="0">
                <a:cs typeface="Times New Roman" panose="02020603050405020304" pitchFamily="18" charset="0"/>
              </a:rPr>
              <a:t>egenvurdering (</a:t>
            </a:r>
            <a:r>
              <a:rPr lang="nb-NO" dirty="0" err="1">
                <a:cs typeface="Times New Roman" panose="02020603050405020304" pitchFamily="18" charset="0"/>
              </a:rPr>
              <a:t>self-assessment</a:t>
            </a:r>
            <a:r>
              <a:rPr lang="nb-NO" dirty="0">
                <a:cs typeface="Times New Roman" panose="02020603050405020304" pitchFamily="18" charset="0"/>
              </a:rPr>
              <a:t>)</a:t>
            </a:r>
          </a:p>
          <a:p>
            <a:pPr fontAlgn="base"/>
            <a:r>
              <a:rPr lang="nb-NO" dirty="0" err="1">
                <a:cs typeface="Times New Roman" panose="02020603050405020304" pitchFamily="18" charset="0"/>
              </a:rPr>
              <a:t>VFL</a:t>
            </a:r>
            <a:r>
              <a:rPr lang="nb-NO" dirty="0">
                <a:cs typeface="Times New Roman" panose="02020603050405020304" pitchFamily="18" charset="0"/>
              </a:rPr>
              <a:t> vurdering for læring (</a:t>
            </a:r>
            <a:r>
              <a:rPr lang="nb-NO" dirty="0" err="1">
                <a:cs typeface="Times New Roman" panose="02020603050405020304" pitchFamily="18" charset="0"/>
              </a:rPr>
              <a:t>assessment</a:t>
            </a:r>
            <a:r>
              <a:rPr lang="nb-NO" dirty="0">
                <a:cs typeface="Times New Roman" panose="02020603050405020304" pitchFamily="18" charset="0"/>
              </a:rPr>
              <a:t> as </a:t>
            </a:r>
            <a:r>
              <a:rPr lang="nb-NO" dirty="0" err="1">
                <a:cs typeface="Times New Roman" panose="02020603050405020304" pitchFamily="18" charset="0"/>
              </a:rPr>
              <a:t>learning</a:t>
            </a:r>
            <a:r>
              <a:rPr lang="nb-NO" dirty="0">
                <a:cs typeface="Times New Roman" panose="02020603050405020304" pitchFamily="18" charset="0"/>
              </a:rPr>
              <a:t>)</a:t>
            </a:r>
          </a:p>
        </p:txBody>
      </p:sp>
      <p:sp>
        <p:nvSpPr>
          <p:cNvPr id="9" name="TekstSylinder 8"/>
          <p:cNvSpPr txBox="1"/>
          <p:nvPr/>
        </p:nvSpPr>
        <p:spPr>
          <a:xfrm>
            <a:off x="5266979" y="917138"/>
            <a:ext cx="2472937" cy="584775"/>
          </a:xfrm>
          <a:prstGeom prst="rect">
            <a:avLst/>
          </a:prstGeom>
          <a:noFill/>
        </p:spPr>
        <p:txBody>
          <a:bodyPr wrap="square" rtlCol="0">
            <a:spAutoFit/>
          </a:bodyPr>
          <a:lstStyle/>
          <a:p>
            <a:r>
              <a:rPr lang="nb-NO" sz="3200" b="1" dirty="0">
                <a:solidFill>
                  <a:srgbClr val="FFFF00"/>
                </a:solidFill>
                <a:effectLst>
                  <a:outerShdw blurRad="38100" dist="38100" dir="2700000" algn="tl">
                    <a:srgbClr val="000000">
                      <a:alpha val="43137"/>
                    </a:srgbClr>
                  </a:outerShdw>
                </a:effectLst>
                <a:cs typeface="Times New Roman" panose="02020603050405020304" pitchFamily="18" charset="0"/>
              </a:rPr>
              <a:t>8 </a:t>
            </a:r>
            <a:r>
              <a:rPr lang="nb-NO" sz="3200" b="1" dirty="0" err="1">
                <a:solidFill>
                  <a:srgbClr val="FFFF00"/>
                </a:solidFill>
                <a:effectLst>
                  <a:outerShdw blurRad="38100" dist="38100" dir="2700000" algn="tl">
                    <a:srgbClr val="000000">
                      <a:alpha val="43137"/>
                    </a:srgbClr>
                  </a:outerShdw>
                </a:effectLst>
                <a:cs typeface="Times New Roman" panose="02020603050405020304" pitchFamily="18" charset="0"/>
              </a:rPr>
              <a:t>Abilities</a:t>
            </a:r>
            <a:endParaRPr lang="nb-NO" sz="32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95432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1278412230"/>
              </p:ext>
            </p:extLst>
          </p:nvPr>
        </p:nvGraphicFramePr>
        <p:xfrm>
          <a:off x="299270" y="1120345"/>
          <a:ext cx="8366072" cy="5527588"/>
        </p:xfrm>
        <a:graphic>
          <a:graphicData uri="http://schemas.openxmlformats.org/drawingml/2006/table">
            <a:tbl>
              <a:tblPr/>
              <a:tblGrid>
                <a:gridCol w="1012556">
                  <a:extLst>
                    <a:ext uri="{9D8B030D-6E8A-4147-A177-3AD203B41FA5}">
                      <a16:colId xmlns:a16="http://schemas.microsoft.com/office/drawing/2014/main" val="20000"/>
                    </a:ext>
                  </a:extLst>
                </a:gridCol>
                <a:gridCol w="4028759">
                  <a:extLst>
                    <a:ext uri="{9D8B030D-6E8A-4147-A177-3AD203B41FA5}">
                      <a16:colId xmlns:a16="http://schemas.microsoft.com/office/drawing/2014/main" val="20001"/>
                    </a:ext>
                  </a:extLst>
                </a:gridCol>
                <a:gridCol w="420109">
                  <a:extLst>
                    <a:ext uri="{9D8B030D-6E8A-4147-A177-3AD203B41FA5}">
                      <a16:colId xmlns:a16="http://schemas.microsoft.com/office/drawing/2014/main" val="20002"/>
                    </a:ext>
                  </a:extLst>
                </a:gridCol>
                <a:gridCol w="420109">
                  <a:extLst>
                    <a:ext uri="{9D8B030D-6E8A-4147-A177-3AD203B41FA5}">
                      <a16:colId xmlns:a16="http://schemas.microsoft.com/office/drawing/2014/main" val="20003"/>
                    </a:ext>
                  </a:extLst>
                </a:gridCol>
                <a:gridCol w="420109">
                  <a:extLst>
                    <a:ext uri="{9D8B030D-6E8A-4147-A177-3AD203B41FA5}">
                      <a16:colId xmlns:a16="http://schemas.microsoft.com/office/drawing/2014/main" val="20004"/>
                    </a:ext>
                  </a:extLst>
                </a:gridCol>
                <a:gridCol w="420109">
                  <a:extLst>
                    <a:ext uri="{9D8B030D-6E8A-4147-A177-3AD203B41FA5}">
                      <a16:colId xmlns:a16="http://schemas.microsoft.com/office/drawing/2014/main" val="20005"/>
                    </a:ext>
                  </a:extLst>
                </a:gridCol>
                <a:gridCol w="420109">
                  <a:extLst>
                    <a:ext uri="{9D8B030D-6E8A-4147-A177-3AD203B41FA5}">
                      <a16:colId xmlns:a16="http://schemas.microsoft.com/office/drawing/2014/main" val="20006"/>
                    </a:ext>
                  </a:extLst>
                </a:gridCol>
                <a:gridCol w="420109">
                  <a:extLst>
                    <a:ext uri="{9D8B030D-6E8A-4147-A177-3AD203B41FA5}">
                      <a16:colId xmlns:a16="http://schemas.microsoft.com/office/drawing/2014/main" val="20007"/>
                    </a:ext>
                  </a:extLst>
                </a:gridCol>
                <a:gridCol w="420109">
                  <a:extLst>
                    <a:ext uri="{9D8B030D-6E8A-4147-A177-3AD203B41FA5}">
                      <a16:colId xmlns:a16="http://schemas.microsoft.com/office/drawing/2014/main" val="20008"/>
                    </a:ext>
                  </a:extLst>
                </a:gridCol>
                <a:gridCol w="383994">
                  <a:extLst>
                    <a:ext uri="{9D8B030D-6E8A-4147-A177-3AD203B41FA5}">
                      <a16:colId xmlns:a16="http://schemas.microsoft.com/office/drawing/2014/main" val="20009"/>
                    </a:ext>
                  </a:extLst>
                </a:gridCol>
              </a:tblGrid>
              <a:tr h="359630">
                <a:tc rowSpan="2" gridSpan="2">
                  <a:txBody>
                    <a:bodyPr/>
                    <a:lstStyle/>
                    <a:p>
                      <a:pPr algn="ctr">
                        <a:lnSpc>
                          <a:spcPct val="150000"/>
                        </a:lnSpc>
                        <a:spcAft>
                          <a:spcPts val="0"/>
                        </a:spcAft>
                      </a:pPr>
                      <a:r>
                        <a:rPr lang="nb-NO" sz="1100" dirty="0">
                          <a:effectLst/>
                          <a:latin typeface="Bookman Old Style" panose="02050604050505020204" pitchFamily="18" charset="0"/>
                          <a:ea typeface="Times New Roman" panose="02020603050405020304" pitchFamily="18" charset="0"/>
                        </a:rPr>
                        <a:t> </a:t>
                      </a:r>
                      <a:endParaRPr lang="nb-NO" sz="10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nb-NO"/>
                    </a:p>
                  </a:txBody>
                  <a:tcPr/>
                </a:tc>
                <a:tc gridSpan="8">
                  <a:txBody>
                    <a:bodyPr/>
                    <a:lstStyle/>
                    <a:p>
                      <a:pPr algn="ctr">
                        <a:lnSpc>
                          <a:spcPct val="150000"/>
                        </a:lnSpc>
                        <a:spcAft>
                          <a:spcPts val="0"/>
                        </a:spcAft>
                      </a:pPr>
                      <a:r>
                        <a:rPr lang="nb-NO" sz="1000" b="1" dirty="0">
                          <a:effectLst/>
                          <a:latin typeface="Times New Roman" panose="02020603050405020304" pitchFamily="18" charset="0"/>
                        </a:rPr>
                        <a:t>AKTIVITETER OG FAG (LINJER)</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0"/>
                  </a:ext>
                </a:extLst>
              </a:tr>
              <a:tr h="2241758">
                <a:tc gridSpan="2" vMerge="1">
                  <a:txBody>
                    <a:bodyPr/>
                    <a:lstStyle/>
                    <a:p>
                      <a:endParaRPr lang="nb-NO"/>
                    </a:p>
                  </a:txBody>
                  <a:tcPr/>
                </a:tc>
                <a:tc hMerge="1" vMerge="1">
                  <a:txBody>
                    <a:bodyPr/>
                    <a:lstStyle/>
                    <a:p>
                      <a:endParaRPr lang="nb-NO"/>
                    </a:p>
                  </a:txBody>
                  <a:tcPr/>
                </a:tc>
                <a:tc>
                  <a:txBody>
                    <a:bodyPr/>
                    <a:lstStyle/>
                    <a:p>
                      <a:pPr marL="71755" marR="71755">
                        <a:spcAft>
                          <a:spcPts val="0"/>
                        </a:spcAft>
                      </a:pPr>
                      <a:r>
                        <a:rPr lang="nb-NO" sz="1400" dirty="0" err="1">
                          <a:effectLst/>
                          <a:latin typeface="Bookman Old Style" panose="02050604050505020204" pitchFamily="18" charset="0"/>
                          <a:ea typeface="Times New Roman" panose="02020603050405020304" pitchFamily="18" charset="0"/>
                        </a:rPr>
                        <a:t>Kjernefag</a:t>
                      </a:r>
                      <a:endParaRPr lang="nb-NO" sz="1100" dirty="0">
                        <a:effectLst/>
                        <a:latin typeface="Times New Roman" panose="02020603050405020304" pitchFamily="18" charset="0"/>
                        <a:ea typeface="Times New Roman" panose="02020603050405020304" pitchFamily="18" charset="0"/>
                      </a:endParaRPr>
                    </a:p>
                  </a:txBody>
                  <a:tcPr marL="44450" marR="4445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nb-NO" sz="1400" dirty="0">
                          <a:effectLst/>
                          <a:latin typeface="Bookman Old Style" panose="02050604050505020204" pitchFamily="18" charset="0"/>
                          <a:ea typeface="Times New Roman" panose="02020603050405020304" pitchFamily="18" charset="0"/>
                        </a:rPr>
                        <a:t>Linjefag</a:t>
                      </a:r>
                      <a:endParaRPr lang="nb-NO" sz="1100" dirty="0">
                        <a:effectLst/>
                        <a:latin typeface="Times New Roman" panose="02020603050405020304" pitchFamily="18" charset="0"/>
                        <a:ea typeface="Times New Roman" panose="02020603050405020304" pitchFamily="18" charset="0"/>
                      </a:endParaRPr>
                    </a:p>
                  </a:txBody>
                  <a:tcPr marL="44450" marR="4445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nb-NO" sz="1400" dirty="0">
                          <a:effectLst/>
                          <a:latin typeface="Bookman Old Style" panose="02050604050505020204" pitchFamily="18" charset="0"/>
                          <a:ea typeface="Times New Roman" panose="02020603050405020304" pitchFamily="18" charset="0"/>
                        </a:rPr>
                        <a:t>Valgfag</a:t>
                      </a:r>
                      <a:endParaRPr lang="nb-NO" sz="1100" dirty="0">
                        <a:effectLst/>
                        <a:latin typeface="Times New Roman" panose="02020603050405020304" pitchFamily="18" charset="0"/>
                        <a:ea typeface="Times New Roman" panose="02020603050405020304" pitchFamily="18" charset="0"/>
                      </a:endParaRPr>
                    </a:p>
                  </a:txBody>
                  <a:tcPr marL="44450" marR="4445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nb-NO" sz="1400" dirty="0" err="1">
                          <a:effectLst/>
                          <a:latin typeface="Bookman Old Style" panose="02050604050505020204" pitchFamily="18" charset="0"/>
                          <a:ea typeface="Times New Roman" panose="02020603050405020304" pitchFamily="18" charset="0"/>
                        </a:rPr>
                        <a:t>Sosialpedagogisk</a:t>
                      </a:r>
                      <a:r>
                        <a:rPr lang="nb-NO" sz="1400" dirty="0">
                          <a:effectLst/>
                          <a:latin typeface="Bookman Old Style" panose="02050604050505020204" pitchFamily="18" charset="0"/>
                          <a:ea typeface="Times New Roman" panose="02020603050405020304" pitchFamily="18" charset="0"/>
                        </a:rPr>
                        <a:t> arbeid</a:t>
                      </a:r>
                      <a:endParaRPr lang="nb-NO" sz="1100" dirty="0">
                        <a:effectLst/>
                        <a:latin typeface="Times New Roman" panose="02020603050405020304" pitchFamily="18" charset="0"/>
                        <a:ea typeface="Times New Roman" panose="02020603050405020304" pitchFamily="18" charset="0"/>
                      </a:endParaRPr>
                    </a:p>
                  </a:txBody>
                  <a:tcPr marL="44450" marR="4445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nb-NO" sz="1400" dirty="0">
                          <a:effectLst/>
                          <a:latin typeface="Bookman Old Style" panose="02050604050505020204" pitchFamily="18" charset="0"/>
                          <a:ea typeface="Times New Roman" panose="02020603050405020304" pitchFamily="18" charset="0"/>
                        </a:rPr>
                        <a:t>Praktiske oppgaver</a:t>
                      </a:r>
                      <a:endParaRPr lang="nb-NO" sz="1100" dirty="0">
                        <a:effectLst/>
                        <a:latin typeface="Times New Roman" panose="02020603050405020304" pitchFamily="18" charset="0"/>
                        <a:ea typeface="Times New Roman" panose="02020603050405020304" pitchFamily="18" charset="0"/>
                      </a:endParaRPr>
                    </a:p>
                  </a:txBody>
                  <a:tcPr marL="44450" marR="4445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nb-NO" sz="1400" dirty="0">
                          <a:effectLst/>
                          <a:latin typeface="Bookman Old Style" panose="02050604050505020204" pitchFamily="18" charset="0"/>
                          <a:ea typeface="Times New Roman" panose="02020603050405020304" pitchFamily="18" charset="0"/>
                        </a:rPr>
                        <a:t>Sosiale oppgaver</a:t>
                      </a:r>
                      <a:endParaRPr lang="nb-NO" sz="1100" dirty="0">
                        <a:effectLst/>
                        <a:latin typeface="Times New Roman" panose="02020603050405020304" pitchFamily="18" charset="0"/>
                        <a:ea typeface="Times New Roman" panose="02020603050405020304" pitchFamily="18" charset="0"/>
                      </a:endParaRPr>
                    </a:p>
                  </a:txBody>
                  <a:tcPr marL="44450" marR="4445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nb-NO" sz="1400" dirty="0">
                          <a:effectLst/>
                          <a:latin typeface="Bookman Old Style" panose="02050604050505020204" pitchFamily="18" charset="0"/>
                          <a:ea typeface="Times New Roman" panose="02020603050405020304" pitchFamily="18" charset="0"/>
                        </a:rPr>
                        <a:t>Skoleturer</a:t>
                      </a:r>
                      <a:endParaRPr lang="nb-NO" sz="1100" dirty="0">
                        <a:effectLst/>
                        <a:latin typeface="Times New Roman" panose="02020603050405020304" pitchFamily="18" charset="0"/>
                        <a:ea typeface="Times New Roman" panose="02020603050405020304" pitchFamily="18" charset="0"/>
                      </a:endParaRPr>
                    </a:p>
                  </a:txBody>
                  <a:tcPr marL="44450" marR="4445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nb-NO" sz="1400" dirty="0">
                          <a:effectLst/>
                          <a:latin typeface="Bookman Old Style" panose="02050604050505020204" pitchFamily="18" charset="0"/>
                          <a:ea typeface="Times New Roman" panose="02020603050405020304" pitchFamily="18" charset="0"/>
                        </a:rPr>
                        <a:t>Elevsamtaler</a:t>
                      </a:r>
                      <a:endParaRPr lang="nb-NO" sz="1100" dirty="0">
                        <a:effectLst/>
                        <a:latin typeface="Times New Roman" panose="02020603050405020304" pitchFamily="18" charset="0"/>
                        <a:ea typeface="Times New Roman" panose="02020603050405020304" pitchFamily="18" charset="0"/>
                      </a:endParaRPr>
                    </a:p>
                  </a:txBody>
                  <a:tcPr marL="44450" marR="4445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5775">
                <a:tc rowSpan="8">
                  <a:txBody>
                    <a:bodyPr/>
                    <a:lstStyle/>
                    <a:p>
                      <a:pPr marL="71755" marR="71755" algn="ctr">
                        <a:lnSpc>
                          <a:spcPct val="150000"/>
                        </a:lnSpc>
                        <a:spcAft>
                          <a:spcPts val="0"/>
                        </a:spcAft>
                      </a:pPr>
                      <a:r>
                        <a:rPr lang="nb-NO" sz="1100" b="1">
                          <a:effectLst/>
                          <a:latin typeface="Bookman Old Style" panose="02050604050505020204" pitchFamily="18" charset="0"/>
                          <a:ea typeface="Times New Roman" panose="02020603050405020304" pitchFamily="18" charset="0"/>
                        </a:rPr>
                        <a:t>FERDIGHETER</a:t>
                      </a:r>
                      <a:endParaRPr lang="nb-NO" sz="1000">
                        <a:effectLst/>
                        <a:latin typeface="Times New Roman" panose="02020603050405020304" pitchFamily="18" charset="0"/>
                        <a:ea typeface="Times New Roman" panose="02020603050405020304" pitchFamily="18" charset="0"/>
                      </a:endParaRPr>
                    </a:p>
                  </a:txBody>
                  <a:tcPr marL="44450" marR="4445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b-NO" sz="1400">
                          <a:effectLst/>
                          <a:latin typeface="Bookman Old Style" panose="02050604050505020204" pitchFamily="18" charset="0"/>
                          <a:ea typeface="Times New Roman" panose="02020603050405020304" pitchFamily="18" charset="0"/>
                        </a:rPr>
                        <a:t>Kommunikasjon</a:t>
                      </a:r>
                      <a:endParaRPr lang="nb-NO"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gridSpan="8">
                  <a:txBody>
                    <a:bodyPr/>
                    <a:lstStyle/>
                    <a:p>
                      <a:pPr algn="ctr">
                        <a:lnSpc>
                          <a:spcPct val="150000"/>
                        </a:lnSpc>
                        <a:spcAft>
                          <a:spcPts val="0"/>
                        </a:spcAft>
                      </a:pPr>
                      <a:r>
                        <a:rPr lang="nb-NO" sz="1100" dirty="0">
                          <a:effectLst/>
                          <a:latin typeface="Bookman Old Style" panose="02050604050505020204" pitchFamily="18" charset="0"/>
                          <a:ea typeface="Times New Roman" panose="02020603050405020304" pitchFamily="18" charset="0"/>
                        </a:rPr>
                        <a:t> </a:t>
                      </a:r>
                      <a:endParaRPr lang="nb-NO" sz="1000" dirty="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nb-NO" sz="1100" dirty="0">
                          <a:effectLst/>
                          <a:latin typeface="Bookman Old Style" panose="02050604050505020204" pitchFamily="18" charset="0"/>
                          <a:ea typeface="Times New Roman" panose="02020603050405020304" pitchFamily="18" charset="0"/>
                        </a:rPr>
                        <a:t> </a:t>
                      </a:r>
                      <a:endParaRPr lang="nb-NO" sz="1000" dirty="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nb-NO" sz="1100" dirty="0">
                          <a:effectLst/>
                          <a:latin typeface="Bookman Old Style" panose="02050604050505020204" pitchFamily="18" charset="0"/>
                          <a:ea typeface="Times New Roman" panose="02020603050405020304" pitchFamily="18" charset="0"/>
                        </a:rPr>
                        <a:t> </a:t>
                      </a:r>
                      <a:endParaRPr lang="nb-NO" sz="1000" dirty="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nb-NO" sz="2000" b="1" dirty="0">
                          <a:effectLst/>
                          <a:latin typeface="Times New Roman" panose="02020603050405020304" pitchFamily="18" charset="0"/>
                        </a:rPr>
                        <a:t>MØTET MED ELEVENE</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hMerge="1">
                  <a:txBody>
                    <a:bodyPr/>
                    <a:lstStyle/>
                    <a:p>
                      <a:endParaRPr lang="nb-NO"/>
                    </a:p>
                  </a:txBody>
                  <a:tcPr/>
                </a:tc>
                <a:tc rowSpan="8" hMerge="1">
                  <a:txBody>
                    <a:bodyPr/>
                    <a:lstStyle/>
                    <a:p>
                      <a:endParaRPr lang="nb-NO"/>
                    </a:p>
                  </a:txBody>
                  <a:tcPr/>
                </a:tc>
                <a:tc rowSpan="8" hMerge="1">
                  <a:txBody>
                    <a:bodyPr/>
                    <a:lstStyle/>
                    <a:p>
                      <a:endParaRPr lang="nb-NO"/>
                    </a:p>
                  </a:txBody>
                  <a:tcPr/>
                </a:tc>
                <a:tc rowSpan="8" hMerge="1">
                  <a:txBody>
                    <a:bodyPr/>
                    <a:lstStyle/>
                    <a:p>
                      <a:endParaRPr lang="nb-NO"/>
                    </a:p>
                  </a:txBody>
                  <a:tcPr/>
                </a:tc>
                <a:tc rowSpan="8" hMerge="1">
                  <a:txBody>
                    <a:bodyPr/>
                    <a:lstStyle/>
                    <a:p>
                      <a:endParaRPr lang="nb-NO"/>
                    </a:p>
                  </a:txBody>
                  <a:tcPr/>
                </a:tc>
                <a:tc rowSpan="8" hMerge="1">
                  <a:txBody>
                    <a:bodyPr/>
                    <a:lstStyle/>
                    <a:p>
                      <a:endParaRPr lang="nb-NO"/>
                    </a:p>
                  </a:txBody>
                  <a:tcPr/>
                </a:tc>
                <a:tc rowSpan="8" hMerge="1">
                  <a:txBody>
                    <a:bodyPr/>
                    <a:lstStyle/>
                    <a:p>
                      <a:endParaRPr lang="nb-NO"/>
                    </a:p>
                  </a:txBody>
                  <a:tcPr/>
                </a:tc>
                <a:extLst>
                  <a:ext uri="{0D108BD9-81ED-4DB2-BD59-A6C34878D82A}">
                    <a16:rowId xmlns:a16="http://schemas.microsoft.com/office/drawing/2014/main" val="10002"/>
                  </a:ext>
                </a:extLst>
              </a:tr>
              <a:tr h="365775">
                <a:tc vMerge="1">
                  <a:txBody>
                    <a:bodyPr/>
                    <a:lstStyle/>
                    <a:p>
                      <a:endParaRPr lang="nb-NO"/>
                    </a:p>
                  </a:txBody>
                  <a:tcPr/>
                </a:tc>
                <a:tc>
                  <a:txBody>
                    <a:bodyPr/>
                    <a:lstStyle/>
                    <a:p>
                      <a:pPr>
                        <a:lnSpc>
                          <a:spcPct val="150000"/>
                        </a:lnSpc>
                        <a:spcAft>
                          <a:spcPts val="0"/>
                        </a:spcAft>
                      </a:pPr>
                      <a:r>
                        <a:rPr lang="nb-NO" sz="1400">
                          <a:effectLst/>
                          <a:latin typeface="Bookman Old Style" panose="02050604050505020204" pitchFamily="18" charset="0"/>
                          <a:ea typeface="Times New Roman" panose="02020603050405020304" pitchFamily="18" charset="0"/>
                        </a:rPr>
                        <a:t>Endringsdugelighet</a:t>
                      </a:r>
                      <a:endParaRPr lang="nb-NO"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extLst>
                  <a:ext uri="{0D108BD9-81ED-4DB2-BD59-A6C34878D82A}">
                    <a16:rowId xmlns:a16="http://schemas.microsoft.com/office/drawing/2014/main" val="10003"/>
                  </a:ext>
                </a:extLst>
              </a:tr>
              <a:tr h="365775">
                <a:tc vMerge="1">
                  <a:txBody>
                    <a:bodyPr/>
                    <a:lstStyle/>
                    <a:p>
                      <a:endParaRPr lang="nb-NO"/>
                    </a:p>
                  </a:txBody>
                  <a:tcPr/>
                </a:tc>
                <a:tc>
                  <a:txBody>
                    <a:bodyPr/>
                    <a:lstStyle/>
                    <a:p>
                      <a:pPr>
                        <a:lnSpc>
                          <a:spcPct val="150000"/>
                        </a:lnSpc>
                        <a:spcAft>
                          <a:spcPts val="0"/>
                        </a:spcAft>
                      </a:pPr>
                      <a:r>
                        <a:rPr lang="nb-NO" sz="1400">
                          <a:effectLst/>
                          <a:latin typeface="Bookman Old Style" panose="02050604050505020204" pitchFamily="18" charset="0"/>
                          <a:ea typeface="Times New Roman" panose="02020603050405020304" pitchFamily="18" charset="0"/>
                        </a:rPr>
                        <a:t>Problemløsing</a:t>
                      </a:r>
                      <a:endParaRPr lang="nb-NO"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extLst>
                  <a:ext uri="{0D108BD9-81ED-4DB2-BD59-A6C34878D82A}">
                    <a16:rowId xmlns:a16="http://schemas.microsoft.com/office/drawing/2014/main" val="10004"/>
                  </a:ext>
                </a:extLst>
              </a:tr>
              <a:tr h="365775">
                <a:tc vMerge="1">
                  <a:txBody>
                    <a:bodyPr/>
                    <a:lstStyle/>
                    <a:p>
                      <a:endParaRPr lang="nb-NO"/>
                    </a:p>
                  </a:txBody>
                  <a:tcPr/>
                </a:tc>
                <a:tc>
                  <a:txBody>
                    <a:bodyPr/>
                    <a:lstStyle/>
                    <a:p>
                      <a:pPr>
                        <a:lnSpc>
                          <a:spcPct val="150000"/>
                        </a:lnSpc>
                        <a:spcAft>
                          <a:spcPts val="0"/>
                        </a:spcAft>
                      </a:pPr>
                      <a:r>
                        <a:rPr lang="nb-NO" sz="1400" dirty="0">
                          <a:effectLst/>
                          <a:latin typeface="Bookman Old Style" panose="02050604050505020204" pitchFamily="18" charset="0"/>
                          <a:ea typeface="Times New Roman" panose="02020603050405020304" pitchFamily="18" charset="0"/>
                        </a:rPr>
                        <a:t>Verdivalg</a:t>
                      </a:r>
                      <a:endParaRPr lang="nb-NO"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extLst>
                  <a:ext uri="{0D108BD9-81ED-4DB2-BD59-A6C34878D82A}">
                    <a16:rowId xmlns:a16="http://schemas.microsoft.com/office/drawing/2014/main" val="10005"/>
                  </a:ext>
                </a:extLst>
              </a:tr>
              <a:tr h="365775">
                <a:tc vMerge="1">
                  <a:txBody>
                    <a:bodyPr/>
                    <a:lstStyle/>
                    <a:p>
                      <a:endParaRPr lang="nb-NO"/>
                    </a:p>
                  </a:txBody>
                  <a:tcPr/>
                </a:tc>
                <a:tc>
                  <a:txBody>
                    <a:bodyPr/>
                    <a:lstStyle/>
                    <a:p>
                      <a:pPr>
                        <a:lnSpc>
                          <a:spcPct val="150000"/>
                        </a:lnSpc>
                        <a:spcAft>
                          <a:spcPts val="0"/>
                        </a:spcAft>
                      </a:pPr>
                      <a:r>
                        <a:rPr lang="nb-NO" sz="1400">
                          <a:effectLst/>
                          <a:latin typeface="Bookman Old Style" panose="02050604050505020204" pitchFamily="18" charset="0"/>
                          <a:ea typeface="Times New Roman" panose="02020603050405020304" pitchFamily="18" charset="0"/>
                        </a:rPr>
                        <a:t>Sosial samhandling</a:t>
                      </a:r>
                      <a:endParaRPr lang="nb-NO"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extLst>
                  <a:ext uri="{0D108BD9-81ED-4DB2-BD59-A6C34878D82A}">
                    <a16:rowId xmlns:a16="http://schemas.microsoft.com/office/drawing/2014/main" val="10006"/>
                  </a:ext>
                </a:extLst>
              </a:tr>
              <a:tr h="365775">
                <a:tc vMerge="1">
                  <a:txBody>
                    <a:bodyPr/>
                    <a:lstStyle/>
                    <a:p>
                      <a:endParaRPr lang="nb-NO"/>
                    </a:p>
                  </a:txBody>
                  <a:tcPr/>
                </a:tc>
                <a:tc>
                  <a:txBody>
                    <a:bodyPr/>
                    <a:lstStyle/>
                    <a:p>
                      <a:pPr>
                        <a:lnSpc>
                          <a:spcPct val="150000"/>
                        </a:lnSpc>
                        <a:spcAft>
                          <a:spcPts val="0"/>
                        </a:spcAft>
                      </a:pPr>
                      <a:r>
                        <a:rPr lang="nb-NO" sz="1400">
                          <a:effectLst/>
                          <a:latin typeface="Bookman Old Style" panose="02050604050505020204" pitchFamily="18" charset="0"/>
                          <a:ea typeface="Times New Roman" panose="02020603050405020304" pitchFamily="18" charset="0"/>
                        </a:rPr>
                        <a:t>Globalt perspektiv</a:t>
                      </a:r>
                      <a:endParaRPr lang="nb-NO"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extLst>
                  <a:ext uri="{0D108BD9-81ED-4DB2-BD59-A6C34878D82A}">
                    <a16:rowId xmlns:a16="http://schemas.microsoft.com/office/drawing/2014/main" val="10007"/>
                  </a:ext>
                </a:extLst>
              </a:tr>
              <a:tr h="365775">
                <a:tc vMerge="1">
                  <a:txBody>
                    <a:bodyPr/>
                    <a:lstStyle/>
                    <a:p>
                      <a:endParaRPr lang="nb-NO"/>
                    </a:p>
                  </a:txBody>
                  <a:tcPr/>
                </a:tc>
                <a:tc>
                  <a:txBody>
                    <a:bodyPr/>
                    <a:lstStyle/>
                    <a:p>
                      <a:pPr>
                        <a:lnSpc>
                          <a:spcPct val="150000"/>
                        </a:lnSpc>
                        <a:spcAft>
                          <a:spcPts val="0"/>
                        </a:spcAft>
                      </a:pPr>
                      <a:r>
                        <a:rPr lang="nb-NO" sz="1400">
                          <a:effectLst/>
                          <a:latin typeface="Bookman Old Style" panose="02050604050505020204" pitchFamily="18" charset="0"/>
                          <a:ea typeface="Times New Roman" panose="02020603050405020304" pitchFamily="18" charset="0"/>
                        </a:rPr>
                        <a:t>Samfunnsengasjement</a:t>
                      </a:r>
                      <a:endParaRPr lang="nb-NO"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extLst>
                  <a:ext uri="{0D108BD9-81ED-4DB2-BD59-A6C34878D82A}">
                    <a16:rowId xmlns:a16="http://schemas.microsoft.com/office/drawing/2014/main" val="10008"/>
                  </a:ext>
                </a:extLst>
              </a:tr>
              <a:tr h="365775">
                <a:tc vMerge="1">
                  <a:txBody>
                    <a:bodyPr/>
                    <a:lstStyle/>
                    <a:p>
                      <a:endParaRPr lang="nb-NO"/>
                    </a:p>
                  </a:txBody>
                  <a:tcPr/>
                </a:tc>
                <a:tc>
                  <a:txBody>
                    <a:bodyPr/>
                    <a:lstStyle/>
                    <a:p>
                      <a:pPr>
                        <a:lnSpc>
                          <a:spcPct val="150000"/>
                        </a:lnSpc>
                        <a:spcAft>
                          <a:spcPts val="0"/>
                        </a:spcAft>
                      </a:pPr>
                      <a:r>
                        <a:rPr lang="nb-NO" sz="1400" dirty="0">
                          <a:effectLst/>
                          <a:latin typeface="Bookman Old Style" panose="02050604050505020204" pitchFamily="18" charset="0"/>
                          <a:ea typeface="Times New Roman" panose="02020603050405020304" pitchFamily="18" charset="0"/>
                        </a:rPr>
                        <a:t>Estetisk skjønn</a:t>
                      </a:r>
                      <a:endParaRPr lang="nb-NO"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extLst>
                  <a:ext uri="{0D108BD9-81ED-4DB2-BD59-A6C34878D82A}">
                    <a16:rowId xmlns:a16="http://schemas.microsoft.com/office/drawing/2014/main" val="10009"/>
                  </a:ext>
                </a:extLst>
              </a:tr>
            </a:tbl>
          </a:graphicData>
        </a:graphic>
      </p:graphicFrame>
      <p:sp>
        <p:nvSpPr>
          <p:cNvPr id="3" name="TekstSylinder 2"/>
          <p:cNvSpPr txBox="1"/>
          <p:nvPr/>
        </p:nvSpPr>
        <p:spPr>
          <a:xfrm>
            <a:off x="1449859" y="230660"/>
            <a:ext cx="5631670" cy="461665"/>
          </a:xfrm>
          <a:prstGeom prst="rect">
            <a:avLst/>
          </a:prstGeom>
          <a:noFill/>
        </p:spPr>
        <p:txBody>
          <a:bodyPr wrap="none" rtlCol="0">
            <a:spAutoFit/>
          </a:bodyPr>
          <a:lstStyle/>
          <a:p>
            <a:r>
              <a:rPr lang="nb-NO" sz="2400" b="1" dirty="0">
                <a:solidFill>
                  <a:srgbClr val="FFFF00"/>
                </a:solidFill>
              </a:rPr>
              <a:t>Ferdigheter: Folkehøgskolemodellen</a:t>
            </a:r>
          </a:p>
        </p:txBody>
      </p:sp>
    </p:spTree>
    <p:extLst>
      <p:ext uri="{BB962C8B-B14F-4D97-AF65-F5344CB8AC3E}">
        <p14:creationId xmlns:p14="http://schemas.microsoft.com/office/powerpoint/2010/main" val="4084393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997532" y="2035664"/>
            <a:ext cx="1821933" cy="646331"/>
          </a:xfrm>
          <a:prstGeom prst="rect">
            <a:avLst/>
          </a:prstGeom>
          <a:noFill/>
        </p:spPr>
        <p:txBody>
          <a:bodyPr wrap="square" rtlCol="0">
            <a:spAutoFit/>
          </a:bodyPr>
          <a:lstStyle/>
          <a:p>
            <a:r>
              <a:rPr lang="nb-NO" dirty="0"/>
              <a:t>En beslutning</a:t>
            </a:r>
          </a:p>
          <a:p>
            <a:r>
              <a:rPr lang="nb-NO" dirty="0"/>
              <a:t>jeg har tatt</a:t>
            </a:r>
          </a:p>
        </p:txBody>
      </p:sp>
      <p:sp>
        <p:nvSpPr>
          <p:cNvPr id="3" name="TekstSylinder 2"/>
          <p:cNvSpPr txBox="1"/>
          <p:nvPr/>
        </p:nvSpPr>
        <p:spPr>
          <a:xfrm>
            <a:off x="1007820" y="3314499"/>
            <a:ext cx="1801504" cy="1200329"/>
          </a:xfrm>
          <a:prstGeom prst="rect">
            <a:avLst/>
          </a:prstGeom>
          <a:noFill/>
        </p:spPr>
        <p:txBody>
          <a:bodyPr wrap="square" rtlCol="0">
            <a:spAutoFit/>
          </a:bodyPr>
          <a:lstStyle/>
          <a:p>
            <a:r>
              <a:rPr lang="nb-NO" dirty="0"/>
              <a:t>Hvilke(n) verdi(er) kan ligge under beslutningen?</a:t>
            </a:r>
          </a:p>
        </p:txBody>
      </p:sp>
      <p:sp>
        <p:nvSpPr>
          <p:cNvPr id="4" name="TekstSylinder 3"/>
          <p:cNvSpPr txBox="1"/>
          <p:nvPr/>
        </p:nvSpPr>
        <p:spPr>
          <a:xfrm>
            <a:off x="4014716" y="1937982"/>
            <a:ext cx="1760444" cy="923330"/>
          </a:xfrm>
          <a:prstGeom prst="rect">
            <a:avLst/>
          </a:prstGeom>
          <a:noFill/>
        </p:spPr>
        <p:txBody>
          <a:bodyPr wrap="square" rtlCol="0">
            <a:spAutoFit/>
          </a:bodyPr>
          <a:lstStyle/>
          <a:p>
            <a:r>
              <a:rPr lang="nb-NO" dirty="0"/>
              <a:t>Andres reaksjoner på beslutningen</a:t>
            </a:r>
          </a:p>
        </p:txBody>
      </p:sp>
      <p:sp>
        <p:nvSpPr>
          <p:cNvPr id="5" name="TekstSylinder 4"/>
          <p:cNvSpPr txBox="1"/>
          <p:nvPr/>
        </p:nvSpPr>
        <p:spPr>
          <a:xfrm>
            <a:off x="1033576" y="5161401"/>
            <a:ext cx="1801504" cy="646331"/>
          </a:xfrm>
          <a:prstGeom prst="rect">
            <a:avLst/>
          </a:prstGeom>
          <a:noFill/>
        </p:spPr>
        <p:txBody>
          <a:bodyPr wrap="square" rtlCol="0">
            <a:spAutoFit/>
          </a:bodyPr>
          <a:lstStyle/>
          <a:p>
            <a:r>
              <a:rPr lang="nb-NO" dirty="0"/>
              <a:t>Hvor stammer verdien fra?</a:t>
            </a:r>
          </a:p>
        </p:txBody>
      </p:sp>
      <p:sp>
        <p:nvSpPr>
          <p:cNvPr id="6" name="TekstSylinder 5"/>
          <p:cNvSpPr txBox="1"/>
          <p:nvPr/>
        </p:nvSpPr>
        <p:spPr>
          <a:xfrm>
            <a:off x="4026131" y="3321039"/>
            <a:ext cx="1653451" cy="923330"/>
          </a:xfrm>
          <a:prstGeom prst="rect">
            <a:avLst/>
          </a:prstGeom>
          <a:noFill/>
        </p:spPr>
        <p:txBody>
          <a:bodyPr wrap="square" rtlCol="0">
            <a:spAutoFit/>
          </a:bodyPr>
          <a:lstStyle/>
          <a:p>
            <a:r>
              <a:rPr lang="nb-NO" dirty="0"/>
              <a:t>Hvorfor reagerer de som de gjør?</a:t>
            </a:r>
          </a:p>
        </p:txBody>
      </p:sp>
      <p:sp>
        <p:nvSpPr>
          <p:cNvPr id="7" name="TekstSylinder 6"/>
          <p:cNvSpPr txBox="1"/>
          <p:nvPr/>
        </p:nvSpPr>
        <p:spPr>
          <a:xfrm>
            <a:off x="6921306" y="1937981"/>
            <a:ext cx="1740261" cy="923330"/>
          </a:xfrm>
          <a:prstGeom prst="rect">
            <a:avLst/>
          </a:prstGeom>
          <a:noFill/>
        </p:spPr>
        <p:txBody>
          <a:bodyPr wrap="square" rtlCol="0">
            <a:spAutoFit/>
          </a:bodyPr>
          <a:lstStyle/>
          <a:p>
            <a:r>
              <a:rPr lang="nb-NO" dirty="0"/>
              <a:t>Konsekvenser av reaksjonen fra andre</a:t>
            </a:r>
          </a:p>
        </p:txBody>
      </p:sp>
      <p:sp>
        <p:nvSpPr>
          <p:cNvPr id="8" name="TekstSylinder 7"/>
          <p:cNvSpPr txBox="1"/>
          <p:nvPr/>
        </p:nvSpPr>
        <p:spPr>
          <a:xfrm>
            <a:off x="4037548" y="4981095"/>
            <a:ext cx="1737612" cy="1200329"/>
          </a:xfrm>
          <a:prstGeom prst="rect">
            <a:avLst/>
          </a:prstGeom>
          <a:noFill/>
        </p:spPr>
        <p:txBody>
          <a:bodyPr wrap="square" rtlCol="0">
            <a:spAutoFit/>
          </a:bodyPr>
          <a:lstStyle/>
          <a:p>
            <a:r>
              <a:rPr lang="nb-NO" dirty="0"/>
              <a:t>Hvilke(n) verdi(er) kan ligge under reaksjonen?</a:t>
            </a:r>
          </a:p>
        </p:txBody>
      </p:sp>
      <p:cxnSp>
        <p:nvCxnSpPr>
          <p:cNvPr id="9" name="Rett pil 8"/>
          <p:cNvCxnSpPr>
            <a:stCxn id="2" idx="2"/>
            <a:endCxn id="3" idx="0"/>
          </p:cNvCxnSpPr>
          <p:nvPr/>
        </p:nvCxnSpPr>
        <p:spPr>
          <a:xfrm>
            <a:off x="1908499" y="2681995"/>
            <a:ext cx="73" cy="6325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Rett pil 9"/>
          <p:cNvCxnSpPr/>
          <p:nvPr/>
        </p:nvCxnSpPr>
        <p:spPr>
          <a:xfrm>
            <a:off x="1908499" y="4650158"/>
            <a:ext cx="0" cy="45972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Rett pil 10"/>
          <p:cNvCxnSpPr/>
          <p:nvPr/>
        </p:nvCxnSpPr>
        <p:spPr>
          <a:xfrm>
            <a:off x="4633459" y="2861312"/>
            <a:ext cx="0" cy="45972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Rett pil 11"/>
          <p:cNvCxnSpPr/>
          <p:nvPr/>
        </p:nvCxnSpPr>
        <p:spPr>
          <a:xfrm>
            <a:off x="4626679" y="4388092"/>
            <a:ext cx="0" cy="45972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a:off x="3002507" y="2374711"/>
            <a:ext cx="80521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Rett pil 13"/>
          <p:cNvCxnSpPr/>
          <p:nvPr/>
        </p:nvCxnSpPr>
        <p:spPr>
          <a:xfrm>
            <a:off x="5945624" y="2363338"/>
            <a:ext cx="80521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kstSylinder 14"/>
          <p:cNvSpPr txBox="1"/>
          <p:nvPr/>
        </p:nvSpPr>
        <p:spPr>
          <a:xfrm>
            <a:off x="2723523" y="654069"/>
            <a:ext cx="3624710" cy="954107"/>
          </a:xfrm>
          <a:prstGeom prst="rect">
            <a:avLst/>
          </a:prstGeom>
          <a:noFill/>
        </p:spPr>
        <p:txBody>
          <a:bodyPr wrap="none" rtlCol="0">
            <a:spAutoFit/>
          </a:bodyPr>
          <a:lstStyle/>
          <a:p>
            <a:r>
              <a:rPr lang="nb-NO" sz="2800" b="1" dirty="0">
                <a:solidFill>
                  <a:srgbClr val="FFFF00"/>
                </a:solidFill>
              </a:rPr>
              <a:t>Veiledningsverktøy:</a:t>
            </a:r>
          </a:p>
          <a:p>
            <a:pPr algn="ctr"/>
            <a:r>
              <a:rPr lang="nb-NO" sz="2800" b="1" dirty="0">
                <a:solidFill>
                  <a:srgbClr val="FFFF00"/>
                </a:solidFill>
              </a:rPr>
              <a:t>Verdibaserte valg</a:t>
            </a:r>
          </a:p>
        </p:txBody>
      </p:sp>
      <p:pic>
        <p:nvPicPr>
          <p:cNvPr id="16" name="Picture 4" descr="http://www.alverno.edu/wp-content/themes/alverno/images/logo-alvern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16" y="125389"/>
            <a:ext cx="22860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72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a:spLocks noChangeArrowheads="1"/>
          </p:cNvSpPr>
          <p:nvPr/>
        </p:nvSpPr>
        <p:spPr bwMode="auto">
          <a:xfrm>
            <a:off x="443798" y="1632680"/>
            <a:ext cx="738346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HelveticaNeueLT Std"/>
              </a:defRPr>
            </a:lvl1pPr>
            <a:lvl2pPr marL="742950" indent="-285750">
              <a:defRPr>
                <a:solidFill>
                  <a:schemeClr val="tx1"/>
                </a:solidFill>
                <a:latin typeface="HelveticaNeueLT Std"/>
              </a:defRPr>
            </a:lvl2pPr>
            <a:lvl3pPr marL="1143000" indent="-228600">
              <a:defRPr>
                <a:solidFill>
                  <a:schemeClr val="tx1"/>
                </a:solidFill>
                <a:latin typeface="HelveticaNeueLT Std"/>
              </a:defRPr>
            </a:lvl3pPr>
            <a:lvl4pPr marL="1600200" indent="-228600">
              <a:defRPr>
                <a:solidFill>
                  <a:schemeClr val="tx1"/>
                </a:solidFill>
                <a:latin typeface="HelveticaNeueLT Std"/>
              </a:defRPr>
            </a:lvl4pPr>
            <a:lvl5pPr marL="2057400" indent="-228600">
              <a:defRPr>
                <a:solidFill>
                  <a:schemeClr val="tx1"/>
                </a:solidFill>
                <a:latin typeface="HelveticaNeueLT Std"/>
              </a:defRPr>
            </a:lvl5pPr>
            <a:lvl6pPr marL="2514600" indent="-228600" eaLnBrk="0" fontAlgn="base" hangingPunct="0">
              <a:spcBef>
                <a:spcPct val="0"/>
              </a:spcBef>
              <a:spcAft>
                <a:spcPct val="0"/>
              </a:spcAft>
              <a:defRPr>
                <a:solidFill>
                  <a:schemeClr val="tx1"/>
                </a:solidFill>
                <a:latin typeface="HelveticaNeueLT Std"/>
              </a:defRPr>
            </a:lvl6pPr>
            <a:lvl7pPr marL="2971800" indent="-228600" eaLnBrk="0" fontAlgn="base" hangingPunct="0">
              <a:spcBef>
                <a:spcPct val="0"/>
              </a:spcBef>
              <a:spcAft>
                <a:spcPct val="0"/>
              </a:spcAft>
              <a:defRPr>
                <a:solidFill>
                  <a:schemeClr val="tx1"/>
                </a:solidFill>
                <a:latin typeface="HelveticaNeueLT Std"/>
              </a:defRPr>
            </a:lvl7pPr>
            <a:lvl8pPr marL="3429000" indent="-228600" eaLnBrk="0" fontAlgn="base" hangingPunct="0">
              <a:spcBef>
                <a:spcPct val="0"/>
              </a:spcBef>
              <a:spcAft>
                <a:spcPct val="0"/>
              </a:spcAft>
              <a:defRPr>
                <a:solidFill>
                  <a:schemeClr val="tx1"/>
                </a:solidFill>
                <a:latin typeface="HelveticaNeueLT Std"/>
              </a:defRPr>
            </a:lvl8pPr>
            <a:lvl9pPr marL="3886200" indent="-228600" eaLnBrk="0" fontAlgn="base" hangingPunct="0">
              <a:spcBef>
                <a:spcPct val="0"/>
              </a:spcBef>
              <a:spcAft>
                <a:spcPct val="0"/>
              </a:spcAft>
              <a:defRPr>
                <a:solidFill>
                  <a:schemeClr val="tx1"/>
                </a:solidFill>
                <a:latin typeface="HelveticaNeueLT Std"/>
              </a:defRPr>
            </a:lvl9pPr>
          </a:lstStyle>
          <a:p>
            <a:pPr marL="0" marR="0" lvl="0" indent="0" defTabSz="914400" eaLnBrk="0" fontAlgn="base" latinLnBrk="0" hangingPunct="0">
              <a:lnSpc>
                <a:spcPct val="100000"/>
              </a:lnSpc>
              <a:spcBef>
                <a:spcPct val="0"/>
              </a:spcBef>
              <a:spcAft>
                <a:spcPct val="0"/>
              </a:spcAft>
              <a:buClrTx/>
              <a:buSzTx/>
              <a:tabLst/>
              <a:defRPr/>
            </a:pPr>
            <a:r>
              <a:rPr kumimoji="0" lang="nb-NO" altLang="nb-NO" sz="2000" b="1" i="0" strike="noStrike" kern="0" cap="none" spc="0" normalizeH="0" noProof="0" dirty="0">
                <a:ln>
                  <a:noFill/>
                </a:ln>
                <a:solidFill>
                  <a:srgbClr val="FFFF00"/>
                </a:solidFill>
                <a:effectLst/>
                <a:uLnTx/>
                <a:uFillTx/>
                <a:latin typeface="+mn-lt"/>
              </a:rPr>
              <a:t>Lengde</a:t>
            </a:r>
            <a:r>
              <a:rPr kumimoji="0" lang="nb-NO" altLang="nb-NO" sz="2000" b="0" i="0" u="none" strike="noStrike" kern="0" cap="none" spc="0" normalizeH="0" noProof="0" dirty="0">
                <a:ln>
                  <a:noFill/>
                </a:ln>
                <a:solidFill>
                  <a:srgbClr val="FFFF00"/>
                </a:solidFill>
                <a:effectLst/>
                <a:uLnTx/>
                <a:uFillTx/>
                <a:latin typeface="+mn-lt"/>
              </a:rPr>
              <a:t>: </a:t>
            </a:r>
            <a:r>
              <a:rPr kumimoji="0" lang="nb-NO" altLang="nb-NO" sz="2000" b="0" i="0" u="none" strike="noStrike" kern="0" cap="none" spc="0" normalizeH="0" noProof="0" dirty="0">
                <a:ln>
                  <a:noFill/>
                </a:ln>
                <a:effectLst/>
                <a:uLnTx/>
                <a:uFillTx/>
                <a:latin typeface="+mn-lt"/>
              </a:rPr>
              <a:t>Denne dimensjonen ser framover: </a:t>
            </a:r>
            <a:r>
              <a:rPr lang="nb-NO" altLang="nb-NO" sz="2000" kern="0" noProof="0" dirty="0">
                <a:latin typeface="+mn-lt"/>
              </a:rPr>
              <a:t>ar</a:t>
            </a:r>
            <a:r>
              <a:rPr kumimoji="0" lang="nb-NO" altLang="nb-NO" sz="2000" b="0" i="0" u="none" strike="noStrike" kern="0" cap="none" spc="0" normalizeH="0" noProof="0" dirty="0">
                <a:ln>
                  <a:noFill/>
                </a:ln>
                <a:effectLst/>
                <a:uLnTx/>
                <a:uFillTx/>
                <a:latin typeface="+mn-lt"/>
              </a:rPr>
              <a:t>beid, familie, sosial omgang, fritid,</a:t>
            </a:r>
            <a:r>
              <a:rPr lang="nb-NO" altLang="nb-NO" sz="2000" kern="0" noProof="0" dirty="0">
                <a:latin typeface="+mn-lt"/>
              </a:rPr>
              <a:t> andre relasjoner. Hvilken rolle ser jeg for meg i framtiden? </a:t>
            </a:r>
            <a:r>
              <a:rPr lang="nb-NO" altLang="nb-NO" sz="2000" b="1" kern="0" noProof="0" dirty="0">
                <a:latin typeface="+mn-lt"/>
              </a:rPr>
              <a:t>Hva vil jeg med livet? </a:t>
            </a:r>
          </a:p>
          <a:p>
            <a:pPr marL="285750" marR="0" lvl="0" indent="-2857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nb-NO" altLang="nb-NO" sz="2000" b="0" i="0" u="none" strike="noStrike" kern="0" cap="none" spc="0" normalizeH="0" noProof="0" dirty="0">
              <a:ln>
                <a:noFill/>
              </a:ln>
              <a:effectLst/>
              <a:uLnTx/>
              <a:uFillTx/>
              <a:latin typeface="+mn-lt"/>
            </a:endParaRPr>
          </a:p>
          <a:p>
            <a:pPr marL="0" marR="0" lvl="0" indent="0" defTabSz="914400" eaLnBrk="0" fontAlgn="base" latinLnBrk="0" hangingPunct="0">
              <a:lnSpc>
                <a:spcPct val="100000"/>
              </a:lnSpc>
              <a:spcBef>
                <a:spcPct val="0"/>
              </a:spcBef>
              <a:spcAft>
                <a:spcPct val="0"/>
              </a:spcAft>
              <a:buClrTx/>
              <a:buSzTx/>
              <a:tabLst/>
              <a:defRPr/>
            </a:pPr>
            <a:r>
              <a:rPr kumimoji="0" lang="nb-NO" altLang="nb-NO" sz="2000" b="1" i="0" strike="noStrike" kern="0" cap="none" spc="0" normalizeH="0" noProof="0" dirty="0">
                <a:ln>
                  <a:noFill/>
                </a:ln>
                <a:solidFill>
                  <a:srgbClr val="FFFF00"/>
                </a:solidFill>
                <a:effectLst/>
                <a:uLnTx/>
                <a:uFillTx/>
                <a:latin typeface="+mn-lt"/>
              </a:rPr>
              <a:t>Bredde: </a:t>
            </a:r>
            <a:r>
              <a:rPr kumimoji="0" lang="nb-NO" altLang="nb-NO" sz="2000" i="0" u="none" strike="noStrike" kern="0" cap="none" spc="0" normalizeH="0" noProof="0" dirty="0">
                <a:ln>
                  <a:noFill/>
                </a:ln>
                <a:effectLst/>
                <a:uLnTx/>
                <a:uFillTx/>
                <a:latin typeface="+mn-lt"/>
              </a:rPr>
              <a:t>Her-og-nå-dimensjonen. Interesser, </a:t>
            </a:r>
            <a:r>
              <a:rPr kumimoji="0" lang="nb-NO" altLang="nb-NO" sz="2000" i="0" u="none" strike="noStrike" kern="0" cap="none" spc="0" normalizeH="0" noProof="0" dirty="0" err="1">
                <a:ln>
                  <a:noFill/>
                </a:ln>
                <a:effectLst/>
                <a:uLnTx/>
                <a:uFillTx/>
                <a:latin typeface="+mn-lt"/>
              </a:rPr>
              <a:t>talenter</a:t>
            </a:r>
            <a:r>
              <a:rPr kumimoji="0" lang="nb-NO" altLang="nb-NO" sz="2000" i="0" u="none" strike="noStrike" kern="0" cap="none" spc="0" normalizeH="0" noProof="0" dirty="0">
                <a:ln>
                  <a:noFill/>
                </a:ln>
                <a:effectLst/>
                <a:uLnTx/>
                <a:uFillTx/>
                <a:latin typeface="+mn-lt"/>
              </a:rPr>
              <a:t>, sterke og svake sider, engasjement. Min rolle i samfunnet og fellesskapet (folkehøgskolen). </a:t>
            </a:r>
            <a:r>
              <a:rPr kumimoji="0" lang="nb-NO" altLang="nb-NO" sz="2000" b="1" i="0" u="none" strike="noStrike" kern="0" cap="none" spc="0" normalizeH="0" noProof="0" dirty="0">
                <a:ln>
                  <a:noFill/>
                </a:ln>
                <a:effectLst/>
                <a:uLnTx/>
                <a:uFillTx/>
                <a:latin typeface="+mn-lt"/>
              </a:rPr>
              <a:t>Hvem er jeg i samkvemmet med andre?</a:t>
            </a:r>
          </a:p>
          <a:p>
            <a:pPr marL="285750" marR="0" lvl="0" indent="-2857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nb-NO" altLang="nb-NO" sz="2000" b="0" i="0" u="none" strike="noStrike" kern="0" cap="none" spc="0" normalizeH="0" noProof="0" dirty="0">
              <a:ln>
                <a:noFill/>
              </a:ln>
              <a:effectLst/>
              <a:uLnTx/>
              <a:uFillTx/>
              <a:latin typeface="+mn-lt"/>
            </a:endParaRPr>
          </a:p>
          <a:p>
            <a:pPr marL="0" marR="0" lvl="0" indent="0" defTabSz="914400" eaLnBrk="0" fontAlgn="base" latinLnBrk="0" hangingPunct="0">
              <a:lnSpc>
                <a:spcPct val="100000"/>
              </a:lnSpc>
              <a:spcBef>
                <a:spcPct val="0"/>
              </a:spcBef>
              <a:spcAft>
                <a:spcPct val="0"/>
              </a:spcAft>
              <a:buClrTx/>
              <a:buSzTx/>
              <a:tabLst/>
              <a:defRPr/>
            </a:pPr>
            <a:r>
              <a:rPr kumimoji="0" lang="nb-NO" altLang="nb-NO" sz="2000" b="1" i="0" strike="noStrike" kern="0" cap="none" spc="0" normalizeH="0" noProof="0" dirty="0">
                <a:ln>
                  <a:noFill/>
                </a:ln>
                <a:solidFill>
                  <a:srgbClr val="FFFF00"/>
                </a:solidFill>
                <a:effectLst/>
                <a:uLnTx/>
                <a:uFillTx/>
                <a:latin typeface="+mn-lt"/>
              </a:rPr>
              <a:t>Dybde: </a:t>
            </a:r>
            <a:r>
              <a:rPr kumimoji="0" lang="nb-NO" altLang="nb-NO" sz="2000" i="0" u="none" strike="noStrike" kern="0" cap="none" spc="0" normalizeH="0" noProof="0" dirty="0">
                <a:ln>
                  <a:noFill/>
                </a:ln>
                <a:effectLst/>
                <a:uLnTx/>
                <a:uFillTx/>
                <a:latin typeface="+mn-lt"/>
              </a:rPr>
              <a:t>Den eksistensielle dimensjonen: grunnlaget, mine verdier og mitt livssyn. </a:t>
            </a:r>
            <a:r>
              <a:rPr kumimoji="0" lang="nb-NO" altLang="nb-NO" sz="2000" b="1" i="0" u="none" strike="noStrike" kern="0" cap="none" spc="0" normalizeH="0" noProof="0" dirty="0">
                <a:ln>
                  <a:noFill/>
                </a:ln>
                <a:effectLst/>
                <a:uLnTx/>
                <a:uFillTx/>
                <a:latin typeface="+mn-lt"/>
              </a:rPr>
              <a:t>Hva skal jeg bygge livet på? </a:t>
            </a:r>
          </a:p>
          <a:p>
            <a:pPr marL="0" marR="0" lvl="0" indent="0" defTabSz="914400" eaLnBrk="0" fontAlgn="base" latinLnBrk="0" hangingPunct="0">
              <a:lnSpc>
                <a:spcPct val="100000"/>
              </a:lnSpc>
              <a:spcBef>
                <a:spcPct val="0"/>
              </a:spcBef>
              <a:spcAft>
                <a:spcPct val="0"/>
              </a:spcAft>
              <a:buClrTx/>
              <a:buSzTx/>
              <a:tabLst/>
              <a:defRPr/>
            </a:pPr>
            <a:endParaRPr lang="nb-NO" altLang="nb-NO" sz="2000" b="1" kern="0" dirty="0">
              <a:latin typeface="+mn-lt"/>
            </a:endParaRPr>
          </a:p>
          <a:p>
            <a:pPr marL="0" marR="0" lvl="0" indent="0" defTabSz="914400" eaLnBrk="0" fontAlgn="base" latinLnBrk="0" hangingPunct="0">
              <a:lnSpc>
                <a:spcPct val="100000"/>
              </a:lnSpc>
              <a:spcBef>
                <a:spcPct val="0"/>
              </a:spcBef>
              <a:spcAft>
                <a:spcPct val="0"/>
              </a:spcAft>
              <a:buClrTx/>
              <a:buSzTx/>
              <a:tabLst/>
              <a:defRPr/>
            </a:pPr>
            <a:r>
              <a:rPr kumimoji="0" lang="nb-NO" altLang="nb-NO" sz="2000" b="1" i="0" u="none" strike="noStrike" kern="0" cap="none" spc="0" normalizeH="0" noProof="0" dirty="0">
                <a:ln>
                  <a:noFill/>
                </a:ln>
                <a:solidFill>
                  <a:srgbClr val="FFFF00"/>
                </a:solidFill>
                <a:effectLst/>
                <a:uLnTx/>
                <a:uFillTx/>
                <a:latin typeface="+mn-lt"/>
              </a:rPr>
              <a:t>SØT-modellen: </a:t>
            </a:r>
          </a:p>
          <a:p>
            <a:pPr marL="0" marR="0" lvl="0" indent="0" defTabSz="914400" eaLnBrk="0" fontAlgn="base" latinLnBrk="0" hangingPunct="0">
              <a:lnSpc>
                <a:spcPct val="100000"/>
              </a:lnSpc>
              <a:spcBef>
                <a:spcPct val="0"/>
              </a:spcBef>
              <a:spcAft>
                <a:spcPct val="0"/>
              </a:spcAft>
              <a:buClrTx/>
              <a:buSzTx/>
              <a:tabLst/>
              <a:defRPr/>
            </a:pPr>
            <a:r>
              <a:rPr lang="nb-NO" altLang="nb-NO" sz="2000" kern="0" dirty="0">
                <a:latin typeface="+mn-lt"/>
              </a:rPr>
              <a:t>Situasjonen nå – Ønsker - Tiltak</a:t>
            </a:r>
            <a:endParaRPr kumimoji="0" lang="nb-NO" altLang="nb-NO" sz="2000" i="0" u="none" strike="noStrike" kern="0" cap="none" spc="0" normalizeH="0" noProof="0" dirty="0">
              <a:ln>
                <a:noFill/>
              </a:ln>
              <a:effectLst/>
              <a:uLnTx/>
              <a:uFillTx/>
              <a:latin typeface="+mn-lt"/>
            </a:endParaRPr>
          </a:p>
        </p:txBody>
      </p:sp>
      <p:sp>
        <p:nvSpPr>
          <p:cNvPr id="5" name="Rectangle 4"/>
          <p:cNvSpPr>
            <a:spLocks noChangeArrowheads="1"/>
          </p:cNvSpPr>
          <p:nvPr/>
        </p:nvSpPr>
        <p:spPr bwMode="auto">
          <a:xfrm>
            <a:off x="443798" y="263610"/>
            <a:ext cx="6781800" cy="972340"/>
          </a:xfrm>
          <a:prstGeom prst="rect">
            <a:avLst/>
          </a:prstGeom>
          <a:noFill/>
          <a:ln w="9525">
            <a:noFill/>
            <a:miter lim="800000"/>
            <a:headEnd/>
            <a:tailEnd/>
          </a:ln>
          <a:effectLst/>
        </p:spPr>
        <p:txBody>
          <a:bodyPr anchor="b"/>
          <a:lstStyle/>
          <a:p>
            <a:pPr fontAlgn="base">
              <a:spcBef>
                <a:spcPct val="0"/>
              </a:spcBef>
              <a:spcAft>
                <a:spcPct val="0"/>
              </a:spcAft>
              <a:defRPr/>
            </a:pPr>
            <a:r>
              <a:rPr lang="nb-NO" sz="2800" b="1" dirty="0">
                <a:solidFill>
                  <a:srgbClr val="FFFF00"/>
                </a:solidFill>
                <a:effectLst>
                  <a:outerShdw blurRad="38100" dist="38100" dir="2700000" algn="tl">
                    <a:srgbClr val="C0C0C0"/>
                  </a:outerShdw>
                </a:effectLst>
                <a:latin typeface="Verdana" pitchFamily="34" charset="0"/>
              </a:rPr>
              <a:t>3D-veiledning: </a:t>
            </a:r>
          </a:p>
          <a:p>
            <a:pPr fontAlgn="base">
              <a:spcBef>
                <a:spcPct val="0"/>
              </a:spcBef>
              <a:spcAft>
                <a:spcPct val="0"/>
              </a:spcAft>
              <a:defRPr/>
            </a:pPr>
            <a:r>
              <a:rPr lang="nb-NO" sz="2800" b="1" dirty="0">
                <a:solidFill>
                  <a:srgbClr val="FFFF00"/>
                </a:solidFill>
                <a:effectLst>
                  <a:outerShdw blurRad="38100" dist="38100" dir="2700000" algn="tl">
                    <a:srgbClr val="C0C0C0"/>
                  </a:outerShdw>
                </a:effectLst>
                <a:latin typeface="Verdana" pitchFamily="34" charset="0"/>
              </a:rPr>
              <a:t>De tre dimensjonene</a:t>
            </a:r>
          </a:p>
        </p:txBody>
      </p:sp>
    </p:spTree>
    <p:extLst>
      <p:ext uri="{BB962C8B-B14F-4D97-AF65-F5344CB8AC3E}">
        <p14:creationId xmlns:p14="http://schemas.microsoft.com/office/powerpoint/2010/main" val="3555605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
          <p:cNvGrpSpPr/>
          <p:nvPr/>
        </p:nvGrpSpPr>
        <p:grpSpPr>
          <a:xfrm>
            <a:off x="1529220" y="271848"/>
            <a:ext cx="6329062" cy="6126486"/>
            <a:chOff x="1671240" y="304800"/>
            <a:chExt cx="5778284" cy="5523046"/>
          </a:xfrm>
        </p:grpSpPr>
        <p:sp>
          <p:nvSpPr>
            <p:cNvPr id="3" name="Ellipse 2"/>
            <p:cNvSpPr/>
            <p:nvPr/>
          </p:nvSpPr>
          <p:spPr>
            <a:xfrm>
              <a:off x="3924300" y="2886075"/>
              <a:ext cx="1261976" cy="1085850"/>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a:p>
          </p:txBody>
        </p:sp>
        <p:sp>
          <p:nvSpPr>
            <p:cNvPr id="4" name="Pil venstre 3"/>
            <p:cNvSpPr/>
            <p:nvPr/>
          </p:nvSpPr>
          <p:spPr>
            <a:xfrm>
              <a:off x="1907704" y="2780928"/>
              <a:ext cx="1152128" cy="1224136"/>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a:p>
          </p:txBody>
        </p:sp>
        <p:sp>
          <p:nvSpPr>
            <p:cNvPr id="5" name="Pil venstre 4"/>
            <p:cNvSpPr/>
            <p:nvPr/>
          </p:nvSpPr>
          <p:spPr>
            <a:xfrm rot="10800000">
              <a:off x="6012160" y="2780928"/>
              <a:ext cx="1152128" cy="1224136"/>
            </a:xfrm>
            <a:prstGeom prst="left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a:p>
          </p:txBody>
        </p:sp>
        <p:sp>
          <p:nvSpPr>
            <p:cNvPr id="6" name="Pil venstre 5"/>
            <p:cNvSpPr/>
            <p:nvPr/>
          </p:nvSpPr>
          <p:spPr>
            <a:xfrm rot="16200000">
              <a:off x="3975430" y="4380602"/>
              <a:ext cx="1152128" cy="1224136"/>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a:p>
          </p:txBody>
        </p:sp>
        <p:sp>
          <p:nvSpPr>
            <p:cNvPr id="7" name="Pil venstre 6"/>
            <p:cNvSpPr/>
            <p:nvPr/>
          </p:nvSpPr>
          <p:spPr>
            <a:xfrm rot="5400000">
              <a:off x="3975904" y="1268760"/>
              <a:ext cx="1152128" cy="1224136"/>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a:p>
          </p:txBody>
        </p:sp>
        <p:sp>
          <p:nvSpPr>
            <p:cNvPr id="8" name="Avrundet rektangel 7"/>
            <p:cNvSpPr/>
            <p:nvPr/>
          </p:nvSpPr>
          <p:spPr>
            <a:xfrm>
              <a:off x="1673823" y="1518835"/>
              <a:ext cx="1782305" cy="945397"/>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a:p>
          </p:txBody>
        </p:sp>
        <p:sp>
          <p:nvSpPr>
            <p:cNvPr id="9" name="Avrundet rektangel 8"/>
            <p:cNvSpPr/>
            <p:nvPr/>
          </p:nvSpPr>
          <p:spPr>
            <a:xfrm>
              <a:off x="1671240" y="4352441"/>
              <a:ext cx="1782305" cy="945397"/>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a:p>
          </p:txBody>
        </p:sp>
        <p:sp>
          <p:nvSpPr>
            <p:cNvPr id="10" name="Avrundet rektangel 9"/>
            <p:cNvSpPr/>
            <p:nvPr/>
          </p:nvSpPr>
          <p:spPr>
            <a:xfrm>
              <a:off x="5667219" y="4380856"/>
              <a:ext cx="1782305" cy="945397"/>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a:p>
          </p:txBody>
        </p:sp>
        <p:sp>
          <p:nvSpPr>
            <p:cNvPr id="11" name="Avrundet rektangel 10"/>
            <p:cNvSpPr/>
            <p:nvPr/>
          </p:nvSpPr>
          <p:spPr>
            <a:xfrm>
              <a:off x="5649138" y="1480089"/>
              <a:ext cx="1782305" cy="945397"/>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a:p>
          </p:txBody>
        </p:sp>
        <p:sp>
          <p:nvSpPr>
            <p:cNvPr id="12" name="TekstSylinder 11"/>
            <p:cNvSpPr txBox="1"/>
            <p:nvPr/>
          </p:nvSpPr>
          <p:spPr>
            <a:xfrm>
              <a:off x="5891990" y="4567151"/>
              <a:ext cx="1518459" cy="568796"/>
            </a:xfrm>
            <a:prstGeom prst="rect">
              <a:avLst/>
            </a:prstGeom>
            <a:noFill/>
          </p:spPr>
          <p:txBody>
            <a:bodyPr wrap="square" rtlCol="0">
              <a:spAutoFit/>
            </a:bodyPr>
            <a:lstStyle/>
            <a:p>
              <a:r>
                <a:rPr lang="nb-NO" sz="1400" b="1" dirty="0"/>
                <a:t>Selvrefleksjon</a:t>
              </a:r>
            </a:p>
            <a:p>
              <a:r>
                <a:rPr lang="nb-NO" sz="1050" dirty="0"/>
                <a:t>(åpen, innsiktsfull, endringsdyktig)</a:t>
              </a:r>
            </a:p>
          </p:txBody>
        </p:sp>
        <p:sp>
          <p:nvSpPr>
            <p:cNvPr id="13" name="TekstSylinder 12"/>
            <p:cNvSpPr txBox="1"/>
            <p:nvPr/>
          </p:nvSpPr>
          <p:spPr>
            <a:xfrm>
              <a:off x="4234641" y="4576676"/>
              <a:ext cx="651684" cy="665908"/>
            </a:xfrm>
            <a:prstGeom prst="rect">
              <a:avLst/>
            </a:prstGeom>
            <a:noFill/>
          </p:spPr>
          <p:txBody>
            <a:bodyPr wrap="square" rtlCol="0">
              <a:spAutoFit/>
            </a:bodyPr>
            <a:lstStyle/>
            <a:p>
              <a:pPr algn="ctr"/>
              <a:r>
                <a:rPr lang="nb-NO" sz="1050" dirty="0"/>
                <a:t>Indre fokus på mening </a:t>
              </a:r>
            </a:p>
          </p:txBody>
        </p:sp>
        <p:sp>
          <p:nvSpPr>
            <p:cNvPr id="14" name="TekstSylinder 13"/>
            <p:cNvSpPr txBox="1"/>
            <p:nvPr/>
          </p:nvSpPr>
          <p:spPr>
            <a:xfrm>
              <a:off x="2224865" y="3147926"/>
              <a:ext cx="794560" cy="520240"/>
            </a:xfrm>
            <a:prstGeom prst="rect">
              <a:avLst/>
            </a:prstGeom>
            <a:noFill/>
          </p:spPr>
          <p:txBody>
            <a:bodyPr wrap="square" rtlCol="0">
              <a:spAutoFit/>
            </a:bodyPr>
            <a:lstStyle/>
            <a:p>
              <a:r>
                <a:rPr lang="nb-NO" sz="1050" dirty="0"/>
                <a:t>Personens egne strukturer</a:t>
              </a:r>
            </a:p>
          </p:txBody>
        </p:sp>
        <p:sp>
          <p:nvSpPr>
            <p:cNvPr id="15" name="TekstSylinder 14"/>
            <p:cNvSpPr txBox="1"/>
            <p:nvPr/>
          </p:nvSpPr>
          <p:spPr>
            <a:xfrm>
              <a:off x="4227120" y="1553334"/>
              <a:ext cx="651683" cy="811575"/>
            </a:xfrm>
            <a:prstGeom prst="rect">
              <a:avLst/>
            </a:prstGeom>
            <a:noFill/>
          </p:spPr>
          <p:txBody>
            <a:bodyPr wrap="square" rtlCol="0">
              <a:spAutoFit/>
            </a:bodyPr>
            <a:lstStyle/>
            <a:p>
              <a:pPr algn="ctr"/>
              <a:r>
                <a:rPr lang="nb-NO" sz="1050" dirty="0"/>
                <a:t>Ytre fokus på kompe-</a:t>
              </a:r>
              <a:r>
                <a:rPr lang="nb-NO" sz="1050" dirty="0" err="1"/>
                <a:t>tanse</a:t>
              </a:r>
              <a:r>
                <a:rPr lang="nb-NO" sz="1050" dirty="0"/>
                <a:t> </a:t>
              </a:r>
            </a:p>
          </p:txBody>
        </p:sp>
        <p:sp>
          <p:nvSpPr>
            <p:cNvPr id="16" name="TekstSylinder 15"/>
            <p:cNvSpPr txBox="1"/>
            <p:nvPr/>
          </p:nvSpPr>
          <p:spPr>
            <a:xfrm>
              <a:off x="6149166" y="3214601"/>
              <a:ext cx="765984" cy="374573"/>
            </a:xfrm>
            <a:prstGeom prst="rect">
              <a:avLst/>
            </a:prstGeom>
            <a:noFill/>
          </p:spPr>
          <p:txBody>
            <a:bodyPr wrap="square" rtlCol="0">
              <a:spAutoFit/>
            </a:bodyPr>
            <a:lstStyle/>
            <a:p>
              <a:r>
                <a:rPr lang="nb-NO" sz="1050" dirty="0"/>
                <a:t>Kontekst-rammer</a:t>
              </a:r>
            </a:p>
          </p:txBody>
        </p:sp>
        <p:sp>
          <p:nvSpPr>
            <p:cNvPr id="17" name="TekstSylinder 16"/>
            <p:cNvSpPr txBox="1"/>
            <p:nvPr/>
          </p:nvSpPr>
          <p:spPr>
            <a:xfrm>
              <a:off x="4183094" y="3071726"/>
              <a:ext cx="813609" cy="811575"/>
            </a:xfrm>
            <a:prstGeom prst="rect">
              <a:avLst/>
            </a:prstGeom>
            <a:noFill/>
          </p:spPr>
          <p:txBody>
            <a:bodyPr wrap="square" rtlCol="0">
              <a:spAutoFit/>
            </a:bodyPr>
            <a:lstStyle/>
            <a:p>
              <a:pPr algn="ctr"/>
              <a:r>
                <a:rPr lang="nb-NO" sz="1050" dirty="0"/>
                <a:t>Person i aktiv læring i levende kontekst</a:t>
              </a:r>
            </a:p>
          </p:txBody>
        </p:sp>
        <p:sp>
          <p:nvSpPr>
            <p:cNvPr id="18" name="TekstSylinder 17"/>
            <p:cNvSpPr txBox="1"/>
            <p:nvPr/>
          </p:nvSpPr>
          <p:spPr>
            <a:xfrm>
              <a:off x="1939115" y="1709651"/>
              <a:ext cx="1213659" cy="714464"/>
            </a:xfrm>
            <a:prstGeom prst="rect">
              <a:avLst/>
            </a:prstGeom>
            <a:noFill/>
          </p:spPr>
          <p:txBody>
            <a:bodyPr wrap="square" rtlCol="0">
              <a:spAutoFit/>
            </a:bodyPr>
            <a:lstStyle/>
            <a:p>
              <a:r>
                <a:rPr lang="nb-NO" sz="1400" b="1" dirty="0"/>
                <a:t>Tenkning</a:t>
              </a:r>
            </a:p>
            <a:p>
              <a:r>
                <a:rPr lang="nb-NO" sz="1050" dirty="0"/>
                <a:t>(</a:t>
              </a:r>
              <a:r>
                <a:rPr lang="nb-NO" sz="1050" dirty="0" err="1"/>
                <a:t>reasoning</a:t>
              </a:r>
              <a:r>
                <a:rPr lang="nb-NO" sz="1050" dirty="0"/>
                <a:t>; abstrakt, logisk, forstandig)</a:t>
              </a:r>
            </a:p>
          </p:txBody>
        </p:sp>
        <p:sp>
          <p:nvSpPr>
            <p:cNvPr id="19" name="TekstSylinder 18"/>
            <p:cNvSpPr txBox="1"/>
            <p:nvPr/>
          </p:nvSpPr>
          <p:spPr>
            <a:xfrm>
              <a:off x="6006290" y="1673052"/>
              <a:ext cx="1118409" cy="714464"/>
            </a:xfrm>
            <a:prstGeom prst="rect">
              <a:avLst/>
            </a:prstGeom>
            <a:noFill/>
          </p:spPr>
          <p:txBody>
            <a:bodyPr wrap="square" rtlCol="0">
              <a:spAutoFit/>
            </a:bodyPr>
            <a:lstStyle/>
            <a:p>
              <a:r>
                <a:rPr lang="nb-NO" sz="1400" b="1" dirty="0"/>
                <a:t>Handling</a:t>
              </a:r>
            </a:p>
            <a:p>
              <a:r>
                <a:rPr lang="nb-NO" sz="1050" dirty="0"/>
                <a:t>(</a:t>
              </a:r>
              <a:r>
                <a:rPr lang="nb-NO" sz="1050" dirty="0" err="1"/>
                <a:t>performance</a:t>
              </a:r>
              <a:r>
                <a:rPr lang="nb-NO" sz="1050" dirty="0"/>
                <a:t>; effektiv og hensiktsmessig)</a:t>
              </a:r>
            </a:p>
          </p:txBody>
        </p:sp>
        <p:sp>
          <p:nvSpPr>
            <p:cNvPr id="20" name="TekstSylinder 19"/>
            <p:cNvSpPr txBox="1"/>
            <p:nvPr/>
          </p:nvSpPr>
          <p:spPr>
            <a:xfrm>
              <a:off x="1824815" y="4633826"/>
              <a:ext cx="1518459" cy="430887"/>
            </a:xfrm>
            <a:prstGeom prst="rect">
              <a:avLst/>
            </a:prstGeom>
            <a:noFill/>
          </p:spPr>
          <p:txBody>
            <a:bodyPr wrap="square" rtlCol="0">
              <a:spAutoFit/>
            </a:bodyPr>
            <a:lstStyle/>
            <a:p>
              <a:r>
                <a:rPr lang="nb-NO" sz="1400" b="1" dirty="0"/>
                <a:t>Utvikling</a:t>
              </a:r>
            </a:p>
            <a:p>
              <a:r>
                <a:rPr lang="nb-NO" sz="1050" dirty="0"/>
                <a:t>(integrerende, etisk)</a:t>
              </a:r>
            </a:p>
          </p:txBody>
        </p:sp>
        <p:cxnSp>
          <p:nvCxnSpPr>
            <p:cNvPr id="21" name="Rett pil 20"/>
            <p:cNvCxnSpPr/>
            <p:nvPr/>
          </p:nvCxnSpPr>
          <p:spPr>
            <a:xfrm>
              <a:off x="5267325" y="3419475"/>
              <a:ext cx="7239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Rett pil 21"/>
            <p:cNvCxnSpPr/>
            <p:nvPr/>
          </p:nvCxnSpPr>
          <p:spPr>
            <a:xfrm flipV="1">
              <a:off x="4562475" y="2524125"/>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Rett pil 22"/>
            <p:cNvCxnSpPr/>
            <p:nvPr/>
          </p:nvCxnSpPr>
          <p:spPr>
            <a:xfrm flipH="1">
              <a:off x="3114675" y="3419475"/>
              <a:ext cx="7143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Rett pil 23"/>
            <p:cNvCxnSpPr/>
            <p:nvPr/>
          </p:nvCxnSpPr>
          <p:spPr>
            <a:xfrm>
              <a:off x="4562475" y="4048125"/>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kstSylinder 24"/>
            <p:cNvSpPr txBox="1"/>
            <p:nvPr/>
          </p:nvSpPr>
          <p:spPr>
            <a:xfrm>
              <a:off x="3038680" y="304800"/>
              <a:ext cx="3050235" cy="638161"/>
            </a:xfrm>
            <a:prstGeom prst="rect">
              <a:avLst/>
            </a:prstGeom>
            <a:noFill/>
          </p:spPr>
          <p:txBody>
            <a:bodyPr wrap="none" rtlCol="0">
              <a:spAutoFit/>
            </a:bodyPr>
            <a:lstStyle/>
            <a:p>
              <a:pPr algn="ctr"/>
              <a:r>
                <a:rPr lang="nb-NO" sz="2000" b="1" dirty="0">
                  <a:solidFill>
                    <a:srgbClr val="FFFF00"/>
                  </a:solidFill>
                </a:rPr>
                <a:t>Personlig vekst i læringen</a:t>
              </a:r>
            </a:p>
            <a:p>
              <a:pPr algn="ctr"/>
              <a:r>
                <a:rPr lang="nb-NO" sz="2000" b="1" dirty="0">
                  <a:solidFill>
                    <a:srgbClr val="FFFF00"/>
                  </a:solidFill>
                </a:rPr>
                <a:t>Domener og rammer</a:t>
              </a:r>
            </a:p>
          </p:txBody>
        </p:sp>
        <p:sp>
          <p:nvSpPr>
            <p:cNvPr id="26" name="TekstSylinder 25"/>
            <p:cNvSpPr txBox="1"/>
            <p:nvPr/>
          </p:nvSpPr>
          <p:spPr>
            <a:xfrm>
              <a:off x="6134100" y="5619750"/>
              <a:ext cx="1307201" cy="208096"/>
            </a:xfrm>
            <a:prstGeom prst="rect">
              <a:avLst/>
            </a:prstGeom>
            <a:noFill/>
          </p:spPr>
          <p:txBody>
            <a:bodyPr wrap="none" rtlCol="0">
              <a:spAutoFit/>
            </a:bodyPr>
            <a:lstStyle/>
            <a:p>
              <a:r>
                <a:rPr lang="nb-NO" sz="900" i="1" dirty="0" err="1"/>
                <a:t>Mantkowski</a:t>
              </a:r>
              <a:r>
                <a:rPr lang="nb-NO" sz="900" i="1" dirty="0"/>
                <a:t> et al, 2000</a:t>
              </a:r>
            </a:p>
          </p:txBody>
        </p:sp>
      </p:grpSp>
      <p:pic>
        <p:nvPicPr>
          <p:cNvPr id="27" name="Picture 4" descr="http://www.alverno.edu/wp-content/themes/alverno/images/logo-alvern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16" y="125389"/>
            <a:ext cx="22860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323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705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155092" y="2722006"/>
            <a:ext cx="2653525" cy="1323439"/>
          </a:xfrm>
          <a:prstGeom prst="rect">
            <a:avLst/>
          </a:prstGeom>
        </p:spPr>
        <p:txBody>
          <a:bodyPr wrap="square">
            <a:spAutoFit/>
          </a:bodyPr>
          <a:lstStyle/>
          <a:p>
            <a:r>
              <a:rPr lang="nb-NO" sz="4000" b="1" dirty="0">
                <a:solidFill>
                  <a:srgbClr val="FFFF00"/>
                </a:solidFill>
              </a:rPr>
              <a:t>Drøftings-oppgave</a:t>
            </a:r>
          </a:p>
        </p:txBody>
      </p:sp>
    </p:spTree>
    <p:extLst>
      <p:ext uri="{BB962C8B-B14F-4D97-AF65-F5344CB8AC3E}">
        <p14:creationId xmlns:p14="http://schemas.microsoft.com/office/powerpoint/2010/main" val="435458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0689" y="978784"/>
            <a:ext cx="8855676" cy="5755422"/>
          </a:xfrm>
          <a:prstGeom prst="rect">
            <a:avLst/>
          </a:prstGeom>
        </p:spPr>
        <p:txBody>
          <a:bodyPr wrap="square">
            <a:spAutoFit/>
          </a:bodyPr>
          <a:lstStyle/>
          <a:p>
            <a:pPr marL="171450" indent="-171450">
              <a:buFont typeface="Arial" panose="020B0604020202020204" pitchFamily="34" charset="0"/>
              <a:buChar char="•"/>
            </a:pPr>
            <a:r>
              <a:rPr lang="nb-NO" sz="1600" dirty="0"/>
              <a:t>Selvevalueringsprosjektet skal ha skolens verdidokument som grunnlag.</a:t>
            </a:r>
          </a:p>
          <a:p>
            <a:pPr marL="171450" indent="-171450">
              <a:buFont typeface="Arial" panose="020B0604020202020204" pitchFamily="34" charset="0"/>
              <a:buChar char="•"/>
            </a:pPr>
            <a:r>
              <a:rPr lang="nb-NO" sz="1600" dirty="0"/>
              <a:t>Selvevalueringskomiteen presenterer aktuelle tema for skoleråd og:</a:t>
            </a:r>
          </a:p>
          <a:p>
            <a:pPr marL="628650" lvl="1" indent="-171450">
              <a:buFont typeface="Arial" panose="020B0604020202020204" pitchFamily="34" charset="0"/>
              <a:buChar char="•"/>
            </a:pPr>
            <a:r>
              <a:rPr lang="nb-NO" sz="1400" dirty="0"/>
              <a:t>Utarbeider begrunnelser for hvorfor de er valgt (i samarbeid med personalet og styret)</a:t>
            </a:r>
          </a:p>
          <a:p>
            <a:pPr marL="171450" indent="-171450">
              <a:buFont typeface="Arial" panose="020B0604020202020204" pitchFamily="34" charset="0"/>
              <a:buChar char="•"/>
            </a:pPr>
            <a:r>
              <a:rPr lang="nb-NO" sz="1600" dirty="0"/>
              <a:t>Skoleråd bestemmer hvilket område som skal evalueres.</a:t>
            </a:r>
          </a:p>
          <a:p>
            <a:pPr marL="171450" indent="-171450">
              <a:buFont typeface="Arial" panose="020B0604020202020204" pitchFamily="34" charset="0"/>
              <a:buChar char="•"/>
            </a:pPr>
            <a:r>
              <a:rPr lang="nb-NO" sz="1600" dirty="0"/>
              <a:t>Lage tidsplan for gjennomføringen.</a:t>
            </a:r>
          </a:p>
          <a:p>
            <a:pPr marL="171450" indent="-171450">
              <a:buFont typeface="Arial" panose="020B0604020202020204" pitchFamily="34" charset="0"/>
              <a:buChar char="•"/>
            </a:pPr>
            <a:r>
              <a:rPr lang="nb-NO" sz="1600" dirty="0"/>
              <a:t>Lage endelige mål og delmål. Bestemme metoder.</a:t>
            </a:r>
          </a:p>
          <a:p>
            <a:pPr marL="171450" indent="-171450">
              <a:buFont typeface="Arial" panose="020B0604020202020204" pitchFamily="34" charset="0"/>
              <a:buChar char="•"/>
            </a:pPr>
            <a:r>
              <a:rPr lang="nb-NO" sz="1600" dirty="0"/>
              <a:t>Datainnsamlingen:</a:t>
            </a:r>
          </a:p>
          <a:p>
            <a:pPr marL="628650" lvl="1" indent="-171450">
              <a:buFont typeface="Arial" panose="020B0604020202020204" pitchFamily="34" charset="0"/>
              <a:buChar char="•"/>
            </a:pPr>
            <a:r>
              <a:rPr lang="nb-NO" sz="1400" dirty="0"/>
              <a:t>Bestemme innhold og struktur på datainnsamlingen.</a:t>
            </a:r>
          </a:p>
          <a:p>
            <a:pPr marL="628650" lvl="1" indent="-171450">
              <a:buFont typeface="Arial" panose="020B0604020202020204" pitchFamily="34" charset="0"/>
              <a:buChar char="•"/>
            </a:pPr>
            <a:r>
              <a:rPr lang="nb-NO" sz="1400" dirty="0"/>
              <a:t>Testprøving</a:t>
            </a:r>
          </a:p>
          <a:p>
            <a:pPr marL="628650" lvl="1" indent="-171450">
              <a:buFont typeface="Arial" panose="020B0604020202020204" pitchFamily="34" charset="0"/>
              <a:buChar char="•"/>
            </a:pPr>
            <a:r>
              <a:rPr lang="nb-NO" sz="1400" dirty="0"/>
              <a:t>Analyse og vurderinger etter testprøving.</a:t>
            </a:r>
          </a:p>
          <a:p>
            <a:pPr marL="628650" lvl="1" indent="-171450">
              <a:buFont typeface="Arial" panose="020B0604020202020204" pitchFamily="34" charset="0"/>
              <a:buChar char="•"/>
            </a:pPr>
            <a:r>
              <a:rPr lang="nb-NO" sz="1400" dirty="0"/>
              <a:t>Organisere datainnsamling for hele målgruppen.</a:t>
            </a:r>
          </a:p>
          <a:p>
            <a:pPr marL="628650" lvl="1" indent="-171450">
              <a:buFont typeface="Arial" panose="020B0604020202020204" pitchFamily="34" charset="0"/>
              <a:buChar char="•"/>
            </a:pPr>
            <a:r>
              <a:rPr lang="nb-NO" sz="1400" dirty="0"/>
              <a:t>Behandle alle dataene.</a:t>
            </a:r>
          </a:p>
          <a:p>
            <a:pPr marL="1085850" lvl="2" indent="-171450">
              <a:buFont typeface="Arial" panose="020B0604020202020204" pitchFamily="34" charset="0"/>
              <a:buChar char="•"/>
            </a:pPr>
            <a:r>
              <a:rPr lang="nb-NO" sz="1400" dirty="0"/>
              <a:t>Lage en sammenfatning av disse.</a:t>
            </a:r>
          </a:p>
          <a:p>
            <a:pPr marL="171450" indent="-171450">
              <a:buFont typeface="Arial" panose="020B0604020202020204" pitchFamily="34" charset="0"/>
              <a:buChar char="•"/>
            </a:pPr>
            <a:r>
              <a:rPr lang="nb-NO" sz="1600" dirty="0"/>
              <a:t>Resultater og analyse:</a:t>
            </a:r>
          </a:p>
          <a:p>
            <a:pPr marL="628650" lvl="1" indent="-171450">
              <a:buFont typeface="Arial" panose="020B0604020202020204" pitchFamily="34" charset="0"/>
              <a:buChar char="•"/>
            </a:pPr>
            <a:r>
              <a:rPr lang="nb-NO" sz="1400" dirty="0"/>
              <a:t>Analysere dataene med bakgrunn i mål og delmål</a:t>
            </a:r>
          </a:p>
          <a:p>
            <a:pPr marL="628650" lvl="1" indent="-171450">
              <a:buFont typeface="Arial" panose="020B0604020202020204" pitchFamily="34" charset="0"/>
              <a:buChar char="•"/>
            </a:pPr>
            <a:r>
              <a:rPr lang="nb-NO" sz="1400" dirty="0"/>
              <a:t>Presentere dette for skoleråd.</a:t>
            </a:r>
          </a:p>
          <a:p>
            <a:pPr marL="628650" lvl="1" indent="-171450">
              <a:buFont typeface="Arial" panose="020B0604020202020204" pitchFamily="34" charset="0"/>
              <a:buChar char="•"/>
            </a:pPr>
            <a:r>
              <a:rPr lang="nb-NO" sz="1400" dirty="0"/>
              <a:t>Få respons:</a:t>
            </a:r>
          </a:p>
          <a:p>
            <a:pPr marL="1085850" lvl="2" indent="-171450">
              <a:buFont typeface="Arial" panose="020B0604020202020204" pitchFamily="34" charset="0"/>
              <a:buChar char="•"/>
            </a:pPr>
            <a:r>
              <a:rPr lang="nb-NO" sz="1400" dirty="0"/>
              <a:t>Ulik tolkning av innsamlet data.</a:t>
            </a:r>
          </a:p>
          <a:p>
            <a:pPr marL="1085850" lvl="2" indent="-171450">
              <a:buFont typeface="Arial" panose="020B0604020202020204" pitchFamily="34" charset="0"/>
              <a:buChar char="•"/>
            </a:pPr>
            <a:r>
              <a:rPr lang="nb-NO" sz="1400" dirty="0"/>
              <a:t>Refleksjon.</a:t>
            </a:r>
          </a:p>
          <a:p>
            <a:pPr marL="1085850" lvl="2" indent="-171450">
              <a:buFont typeface="Arial" panose="020B0604020202020204" pitchFamily="34" charset="0"/>
              <a:buChar char="•"/>
            </a:pPr>
            <a:r>
              <a:rPr lang="nb-NO" sz="1400" dirty="0"/>
              <a:t>Forslag til nye/forbedrete tiltak.</a:t>
            </a:r>
          </a:p>
          <a:p>
            <a:pPr marL="171450" indent="-171450">
              <a:buFont typeface="Arial" panose="020B0604020202020204" pitchFamily="34" charset="0"/>
              <a:buChar char="•"/>
            </a:pPr>
            <a:r>
              <a:rPr lang="nb-NO" sz="1600" dirty="0"/>
              <a:t>Skape noe nytt.</a:t>
            </a:r>
          </a:p>
          <a:p>
            <a:pPr marL="628650" lvl="1" indent="-171450">
              <a:buFont typeface="Arial" panose="020B0604020202020204" pitchFamily="34" charset="0"/>
              <a:buChar char="•"/>
            </a:pPr>
            <a:r>
              <a:rPr lang="nb-NO" sz="1400" dirty="0"/>
              <a:t>Legge planer for kvalitetsutvikling på det evaluerte området.</a:t>
            </a:r>
          </a:p>
          <a:p>
            <a:pPr marL="628650" lvl="1" indent="-171450">
              <a:buFont typeface="Arial" panose="020B0604020202020204" pitchFamily="34" charset="0"/>
              <a:buChar char="•"/>
            </a:pPr>
            <a:r>
              <a:rPr lang="nb-NO" sz="1400" dirty="0"/>
              <a:t>Utvikle fagplaner, nye metoder/rutiner, etc..</a:t>
            </a:r>
          </a:p>
          <a:p>
            <a:pPr marL="628650" lvl="1" indent="-171450">
              <a:buFont typeface="Arial" panose="020B0604020202020204" pitchFamily="34" charset="0"/>
              <a:buChar char="•"/>
            </a:pPr>
            <a:r>
              <a:rPr lang="nb-NO" sz="1400" dirty="0"/>
              <a:t>Presentasjon for skoleråd.</a:t>
            </a:r>
          </a:p>
          <a:p>
            <a:pPr marL="628650" lvl="1" indent="-171450">
              <a:buFont typeface="Arial" panose="020B0604020202020204" pitchFamily="34" charset="0"/>
              <a:buChar char="•"/>
            </a:pPr>
            <a:r>
              <a:rPr lang="nb-NO" sz="1400" dirty="0"/>
              <a:t>Oppstart for nytt og kvalitetsutviklet område</a:t>
            </a:r>
          </a:p>
        </p:txBody>
      </p:sp>
      <p:sp>
        <p:nvSpPr>
          <p:cNvPr id="3" name="Rektangel 2"/>
          <p:cNvSpPr/>
          <p:nvPr/>
        </p:nvSpPr>
        <p:spPr>
          <a:xfrm>
            <a:off x="2952800" y="232847"/>
            <a:ext cx="2934194" cy="369332"/>
          </a:xfrm>
          <a:prstGeom prst="rect">
            <a:avLst/>
          </a:prstGeom>
        </p:spPr>
        <p:txBody>
          <a:bodyPr wrap="square">
            <a:spAutoFit/>
          </a:bodyPr>
          <a:lstStyle/>
          <a:p>
            <a:r>
              <a:rPr lang="nb-NO" b="1" dirty="0">
                <a:solidFill>
                  <a:srgbClr val="FFFF00"/>
                </a:solidFill>
              </a:rPr>
              <a:t>TO ULIKE PROSEDYRER (1)</a:t>
            </a:r>
          </a:p>
        </p:txBody>
      </p:sp>
    </p:spTree>
    <p:extLst>
      <p:ext uri="{BB962C8B-B14F-4D97-AF65-F5344CB8AC3E}">
        <p14:creationId xmlns:p14="http://schemas.microsoft.com/office/powerpoint/2010/main" val="6660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05005" y="724817"/>
            <a:ext cx="8655660" cy="6124754"/>
          </a:xfrm>
          <a:prstGeom prst="rect">
            <a:avLst/>
          </a:prstGeom>
          <a:noFill/>
        </p:spPr>
        <p:txBody>
          <a:bodyPr wrap="square" rtlCol="0">
            <a:spAutoFit/>
          </a:bodyPr>
          <a:lstStyle/>
          <a:p>
            <a:r>
              <a:rPr lang="nb-NO" sz="2800" dirty="0"/>
              <a:t>Hva er evaluering?</a:t>
            </a:r>
          </a:p>
          <a:p>
            <a:pPr lvl="1"/>
            <a:r>
              <a:rPr lang="nb-NO" sz="2400" i="1" dirty="0"/>
              <a:t>… et forløp hvor hensikten er å vinne </a:t>
            </a:r>
          </a:p>
          <a:p>
            <a:pPr lvl="1"/>
            <a:r>
              <a:rPr lang="nb-NO" sz="2400" i="1" dirty="0"/>
              <a:t>dypere forståelse av det som skjer (Lars Monsen)</a:t>
            </a:r>
          </a:p>
          <a:p>
            <a:endParaRPr lang="nb-NO" sz="2800" dirty="0"/>
          </a:p>
          <a:p>
            <a:r>
              <a:rPr lang="nb-NO" sz="2800" dirty="0"/>
              <a:t>Hvordan kan selvevaluering gjenspeile folkehøgskolens og skolens egenart?</a:t>
            </a:r>
          </a:p>
          <a:p>
            <a:pPr lvl="1"/>
            <a:r>
              <a:rPr lang="nb-NO" sz="2400" i="1" dirty="0"/>
              <a:t>… ikke nødvendig med ett felles system … en fordel at den enkelte skole utvikler sin egen profil (NOU)</a:t>
            </a:r>
          </a:p>
          <a:p>
            <a:endParaRPr lang="nb-NO" sz="2800" dirty="0"/>
          </a:p>
          <a:p>
            <a:r>
              <a:rPr lang="nb-NO" sz="2800" dirty="0"/>
              <a:t>Hva er viktig med prosessen på skolen?</a:t>
            </a:r>
          </a:p>
          <a:p>
            <a:pPr lvl="1"/>
            <a:r>
              <a:rPr lang="nb-NO" sz="2400" i="1" dirty="0"/>
              <a:t>Det er selve utviklingsaspektet ved skoledriften som skal vektlegges (Ot.prp.)</a:t>
            </a:r>
          </a:p>
          <a:p>
            <a:endParaRPr lang="nb-NO" sz="2800" dirty="0"/>
          </a:p>
          <a:p>
            <a:r>
              <a:rPr lang="nb-NO" sz="2800" dirty="0"/>
              <a:t>Hva er viktig med rapporten?</a:t>
            </a:r>
          </a:p>
          <a:p>
            <a:pPr lvl="1"/>
            <a:r>
              <a:rPr lang="nb-NO" sz="2400" i="1" dirty="0"/>
              <a:t>Årlig, offentlig (FHS-lov)</a:t>
            </a:r>
          </a:p>
        </p:txBody>
      </p:sp>
      <p:sp>
        <p:nvSpPr>
          <p:cNvPr id="3" name="TekstSylinder 2"/>
          <p:cNvSpPr txBox="1"/>
          <p:nvPr/>
        </p:nvSpPr>
        <p:spPr>
          <a:xfrm>
            <a:off x="3018375" y="140042"/>
            <a:ext cx="2779928" cy="584775"/>
          </a:xfrm>
          <a:prstGeom prst="rect">
            <a:avLst/>
          </a:prstGeom>
          <a:noFill/>
        </p:spPr>
        <p:txBody>
          <a:bodyPr wrap="none" rtlCol="0">
            <a:spAutoFit/>
          </a:bodyPr>
          <a:lstStyle/>
          <a:p>
            <a:r>
              <a:rPr lang="nb-NO" sz="3200" b="1" dirty="0">
                <a:solidFill>
                  <a:srgbClr val="FFFF00"/>
                </a:solidFill>
                <a:effectLst>
                  <a:outerShdw blurRad="38100" dist="38100" dir="2700000" algn="tl">
                    <a:srgbClr val="000000">
                      <a:alpha val="43137"/>
                    </a:srgbClr>
                  </a:outerShdw>
                </a:effectLst>
              </a:rPr>
              <a:t>Fire spørsmål</a:t>
            </a:r>
          </a:p>
        </p:txBody>
      </p:sp>
      <p:pic>
        <p:nvPicPr>
          <p:cNvPr id="4" name="Bilde 3"/>
          <p:cNvPicPr>
            <a:picLocks noChangeAspect="1"/>
          </p:cNvPicPr>
          <p:nvPr/>
        </p:nvPicPr>
        <p:blipFill>
          <a:blip r:embed="rId2"/>
          <a:stretch>
            <a:fillRect/>
          </a:stretch>
        </p:blipFill>
        <p:spPr>
          <a:xfrm>
            <a:off x="6815546" y="885233"/>
            <a:ext cx="891540" cy="1283817"/>
          </a:xfrm>
          <a:prstGeom prst="rect">
            <a:avLst/>
          </a:prstGeom>
        </p:spPr>
      </p:pic>
    </p:spTree>
    <p:extLst>
      <p:ext uri="{BB962C8B-B14F-4D97-AF65-F5344CB8AC3E}">
        <p14:creationId xmlns:p14="http://schemas.microsoft.com/office/powerpoint/2010/main" val="271797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1000"/>
                                        <p:tgtEl>
                                          <p:spTgt spid="2">
                                            <p:txEl>
                                              <p:pRg st="4" end="4"/>
                                            </p:txEl>
                                          </p:spTgt>
                                        </p:tgtEl>
                                      </p:cBhvr>
                                    </p:animEffect>
                                    <p:anim calcmode="lin" valueType="num">
                                      <p:cBhvr>
                                        <p:cTn id="1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1000"/>
                                        <p:tgtEl>
                                          <p:spTgt spid="2">
                                            <p:txEl>
                                              <p:pRg st="5" end="5"/>
                                            </p:txEl>
                                          </p:spTgt>
                                        </p:tgtEl>
                                      </p:cBhvr>
                                    </p:animEffect>
                                    <p:anim calcmode="lin" valueType="num">
                                      <p:cBhvr>
                                        <p:cTn id="1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1000"/>
                                        <p:tgtEl>
                                          <p:spTgt spid="2">
                                            <p:txEl>
                                              <p:pRg st="7" end="7"/>
                                            </p:txEl>
                                          </p:spTgt>
                                        </p:tgtEl>
                                      </p:cBhvr>
                                    </p:animEffect>
                                    <p:anim calcmode="lin" valueType="num">
                                      <p:cBhvr>
                                        <p:cTn id="2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7" end="7"/>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1000"/>
                                        <p:tgtEl>
                                          <p:spTgt spid="2">
                                            <p:txEl>
                                              <p:pRg st="8" end="8"/>
                                            </p:txEl>
                                          </p:spTgt>
                                        </p:tgtEl>
                                      </p:cBhvr>
                                    </p:animEffect>
                                    <p:anim calcmode="lin" valueType="num">
                                      <p:cBhvr>
                                        <p:cTn id="3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1000"/>
                                        <p:tgtEl>
                                          <p:spTgt spid="2">
                                            <p:txEl>
                                              <p:pRg st="10" end="10"/>
                                            </p:txEl>
                                          </p:spTgt>
                                        </p:tgtEl>
                                      </p:cBhvr>
                                    </p:animEffect>
                                    <p:anim calcmode="lin" valueType="num">
                                      <p:cBhvr>
                                        <p:cTn id="3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1000"/>
                                        <p:tgtEl>
                                          <p:spTgt spid="2">
                                            <p:txEl>
                                              <p:pRg st="11" end="11"/>
                                            </p:txEl>
                                          </p:spTgt>
                                        </p:tgtEl>
                                      </p:cBhvr>
                                    </p:animEffect>
                                    <p:anim calcmode="lin" valueType="num">
                                      <p:cBhvr>
                                        <p:cTn id="4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53748" y="1035959"/>
            <a:ext cx="7850660" cy="3416320"/>
          </a:xfrm>
          <a:prstGeom prst="rect">
            <a:avLst/>
          </a:prstGeom>
        </p:spPr>
        <p:txBody>
          <a:bodyPr wrap="square">
            <a:spAutoFit/>
          </a:bodyPr>
          <a:lstStyle/>
          <a:p>
            <a:pPr marL="285750" indent="-285750">
              <a:buFont typeface="Arial" panose="020B0604020202020204" pitchFamily="34" charset="0"/>
              <a:buChar char="•"/>
            </a:pPr>
            <a:r>
              <a:rPr lang="nb-NO" dirty="0"/>
              <a:t>Vi tror endring skjer når vi blir bevisst hvem vi er og hva vi gjør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Vårt mål er at evalueringsarbeidet skal være en arena for vekst. Evalueringsarbeidet er en del av den daglige aktivitet, slik at vi kontinuerlig sikrer at erfaringer blir løftet fram og reflektert over…</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De ukentlige evalueringer med elevene er den viktigste biten av evalueringsarbeidet. Gjennom disse øktene blir evalueringen en integrert del av den levende organismen som et skoleår er. Evalueringen øker læringseffekten hos elevene ved at de kontinuerlig reflekterer over det som skjer, samtidig som vi kan endre planer uten mye papirarbeid og rapporter.</a:t>
            </a:r>
          </a:p>
        </p:txBody>
      </p:sp>
      <p:sp>
        <p:nvSpPr>
          <p:cNvPr id="5" name="TekstSylinder 4"/>
          <p:cNvSpPr txBox="1"/>
          <p:nvPr/>
        </p:nvSpPr>
        <p:spPr>
          <a:xfrm>
            <a:off x="1057418" y="4824927"/>
            <a:ext cx="7245894" cy="1323439"/>
          </a:xfrm>
          <a:prstGeom prst="rect">
            <a:avLst/>
          </a:prstGeom>
          <a:noFill/>
        </p:spPr>
        <p:txBody>
          <a:bodyPr wrap="none" rtlCol="0">
            <a:spAutoFit/>
          </a:bodyPr>
          <a:lstStyle/>
          <a:p>
            <a:r>
              <a:rPr lang="nb-NO" sz="2000" u="sng" dirty="0">
                <a:solidFill>
                  <a:srgbClr val="FFFF00"/>
                </a:solidFill>
              </a:rPr>
              <a:t>To gjennomarbeidede prosedyrer (forløp):</a:t>
            </a:r>
          </a:p>
          <a:p>
            <a:r>
              <a:rPr lang="nb-NO" sz="2000" dirty="0">
                <a:solidFill>
                  <a:srgbClr val="FFFF00"/>
                </a:solidFill>
              </a:rPr>
              <a:t>Hva er de sterke og svake sidene?</a:t>
            </a:r>
          </a:p>
          <a:p>
            <a:r>
              <a:rPr lang="nb-NO" sz="2000" dirty="0">
                <a:solidFill>
                  <a:srgbClr val="FFFF00"/>
                </a:solidFill>
              </a:rPr>
              <a:t>Kan prosedyrene (delvis) kombineres?</a:t>
            </a:r>
          </a:p>
          <a:p>
            <a:r>
              <a:rPr lang="nb-NO" sz="2000" dirty="0">
                <a:solidFill>
                  <a:srgbClr val="FFFF00"/>
                </a:solidFill>
              </a:rPr>
              <a:t>Hvilke verktøy (metoder) kan (bør)/kan (bør) ikke brukes?</a:t>
            </a:r>
          </a:p>
        </p:txBody>
      </p:sp>
      <p:sp>
        <p:nvSpPr>
          <p:cNvPr id="6" name="Rektangel 5"/>
          <p:cNvSpPr/>
          <p:nvPr/>
        </p:nvSpPr>
        <p:spPr>
          <a:xfrm>
            <a:off x="2952800" y="232847"/>
            <a:ext cx="2951611" cy="369332"/>
          </a:xfrm>
          <a:prstGeom prst="rect">
            <a:avLst/>
          </a:prstGeom>
        </p:spPr>
        <p:txBody>
          <a:bodyPr wrap="square">
            <a:spAutoFit/>
          </a:bodyPr>
          <a:lstStyle/>
          <a:p>
            <a:r>
              <a:rPr lang="nb-NO" b="1" dirty="0">
                <a:solidFill>
                  <a:srgbClr val="FFFF00"/>
                </a:solidFill>
              </a:rPr>
              <a:t>TO ULIKE PROSEDYRER (2)</a:t>
            </a:r>
          </a:p>
        </p:txBody>
      </p:sp>
    </p:spTree>
    <p:extLst>
      <p:ext uri="{BB962C8B-B14F-4D97-AF65-F5344CB8AC3E}">
        <p14:creationId xmlns:p14="http://schemas.microsoft.com/office/powerpoint/2010/main" val="75956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04538" y="679464"/>
            <a:ext cx="8150065" cy="6124754"/>
          </a:xfrm>
          <a:prstGeom prst="rect">
            <a:avLst/>
          </a:prstGeom>
        </p:spPr>
        <p:txBody>
          <a:bodyPr wrap="square">
            <a:spAutoFit/>
          </a:bodyPr>
          <a:lstStyle/>
          <a:p>
            <a:r>
              <a:rPr lang="nb-NO" sz="2400" b="1" dirty="0">
                <a:solidFill>
                  <a:srgbClr val="FFFF00"/>
                </a:solidFill>
              </a:rPr>
              <a:t>Summativ evaluering:</a:t>
            </a:r>
          </a:p>
          <a:p>
            <a:r>
              <a:rPr lang="nb-NO" sz="2000" dirty="0"/>
              <a:t>Sluttevaluering, resultater, måloppnåelse, ståstedsanalyse </a:t>
            </a:r>
          </a:p>
          <a:p>
            <a:endParaRPr lang="nb-NO" sz="2000" dirty="0"/>
          </a:p>
          <a:p>
            <a:r>
              <a:rPr lang="nb-NO" sz="2400" b="1" dirty="0">
                <a:solidFill>
                  <a:srgbClr val="FFFF00"/>
                </a:solidFill>
              </a:rPr>
              <a:t>Formativ evaluering:</a:t>
            </a:r>
          </a:p>
          <a:p>
            <a:r>
              <a:rPr lang="nb-NO" sz="2000" dirty="0"/>
              <a:t>Prosess, underveisevaluering, fortløpende forbedringer</a:t>
            </a:r>
          </a:p>
          <a:p>
            <a:endParaRPr lang="nb-NO" sz="2000" dirty="0"/>
          </a:p>
          <a:p>
            <a:pPr lvl="1"/>
            <a:r>
              <a:rPr lang="nb-NO" i="1" u="sng" dirty="0"/>
              <a:t>Kritikk:</a:t>
            </a:r>
          </a:p>
          <a:p>
            <a:pPr lvl="1"/>
            <a:r>
              <a:rPr lang="nb-NO" i="1" dirty="0"/>
              <a:t>Mye formativ evaluering: mye hygge/gøy og lite utbytte?</a:t>
            </a:r>
          </a:p>
          <a:p>
            <a:pPr lvl="1"/>
            <a:r>
              <a:rPr lang="nb-NO" i="1" dirty="0"/>
              <a:t>Mye summativ evaluering: mange funn og lite anvendelighet, spesielt på en ett-</a:t>
            </a:r>
            <a:r>
              <a:rPr lang="nb-NO" i="1" dirty="0" err="1"/>
              <a:t>årig</a:t>
            </a:r>
            <a:r>
              <a:rPr lang="nb-NO" i="1" dirty="0"/>
              <a:t> skole?</a:t>
            </a:r>
          </a:p>
          <a:p>
            <a:endParaRPr lang="nb-NO" sz="2000" dirty="0"/>
          </a:p>
          <a:p>
            <a:r>
              <a:rPr lang="nb-NO" sz="2000" b="1" dirty="0">
                <a:solidFill>
                  <a:srgbClr val="FFFF00"/>
                </a:solidFill>
              </a:rPr>
              <a:t>Kvantitativ evaluering:</a:t>
            </a:r>
          </a:p>
          <a:p>
            <a:r>
              <a:rPr lang="nb-NO" sz="2000" dirty="0"/>
              <a:t>Målbare variabler, operasjonaliserte begreper, empiriske fakta, ofte deduktiv tilnærming (top-</a:t>
            </a:r>
            <a:r>
              <a:rPr lang="nb-NO" sz="2000" dirty="0" err="1"/>
              <a:t>down</a:t>
            </a:r>
            <a:r>
              <a:rPr lang="nb-NO" sz="2000" dirty="0"/>
              <a:t>)</a:t>
            </a:r>
          </a:p>
          <a:p>
            <a:pPr lvl="1"/>
            <a:r>
              <a:rPr lang="nb-NO" sz="1600" i="1" dirty="0"/>
              <a:t>Hvordan måle og operasjonalisere verdier som bærekraft, respekt, toleranse?</a:t>
            </a:r>
          </a:p>
          <a:p>
            <a:endParaRPr lang="nb-NO" sz="2000" dirty="0"/>
          </a:p>
          <a:p>
            <a:r>
              <a:rPr lang="nb-NO" sz="2000" b="1" dirty="0">
                <a:solidFill>
                  <a:srgbClr val="FFFF00"/>
                </a:solidFill>
              </a:rPr>
              <a:t>Kvalitativ evaluering:</a:t>
            </a:r>
          </a:p>
          <a:p>
            <a:r>
              <a:rPr lang="nb-NO" sz="2000" dirty="0"/>
              <a:t>Beskrivelser, folks oppfatninger, naturlig setting (skole), ofte intervjuer og observasjoner, ofte induktiv (</a:t>
            </a:r>
            <a:r>
              <a:rPr lang="nb-NO" sz="2000" dirty="0" err="1"/>
              <a:t>bottom</a:t>
            </a:r>
            <a:r>
              <a:rPr lang="nb-NO" sz="2000" dirty="0"/>
              <a:t>-up)</a:t>
            </a:r>
            <a:r>
              <a:rPr lang="nb-NO" sz="1600" i="1" dirty="0"/>
              <a:t>.</a:t>
            </a:r>
          </a:p>
        </p:txBody>
      </p:sp>
      <p:sp>
        <p:nvSpPr>
          <p:cNvPr id="4" name="Rektangel 3"/>
          <p:cNvSpPr/>
          <p:nvPr/>
        </p:nvSpPr>
        <p:spPr>
          <a:xfrm>
            <a:off x="1382208" y="217799"/>
            <a:ext cx="5149167" cy="461665"/>
          </a:xfrm>
          <a:prstGeom prst="rect">
            <a:avLst/>
          </a:prstGeom>
        </p:spPr>
        <p:txBody>
          <a:bodyPr wrap="none">
            <a:spAutoFit/>
          </a:bodyPr>
          <a:lstStyle/>
          <a:p>
            <a:r>
              <a:rPr lang="nb-NO" sz="2400" b="1" dirty="0">
                <a:solidFill>
                  <a:srgbClr val="FFFF00"/>
                </a:solidFill>
                <a:effectLst>
                  <a:outerShdw blurRad="38100" dist="38100" dir="2700000" algn="tl">
                    <a:srgbClr val="000000">
                      <a:alpha val="43137"/>
                    </a:srgbClr>
                  </a:outerShdw>
                </a:effectLst>
              </a:rPr>
              <a:t>Evaluering: verdsetting, vurdering</a:t>
            </a:r>
          </a:p>
        </p:txBody>
      </p:sp>
    </p:spTree>
    <p:extLst>
      <p:ext uri="{BB962C8B-B14F-4D97-AF65-F5344CB8AC3E}">
        <p14:creationId xmlns:p14="http://schemas.microsoft.com/office/powerpoint/2010/main" val="405603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1000"/>
                                        <p:tgtEl>
                                          <p:spTgt spid="2">
                                            <p:txEl>
                                              <p:pRg st="10" end="10"/>
                                            </p:txEl>
                                          </p:spTgt>
                                        </p:tgtEl>
                                      </p:cBhvr>
                                    </p:animEffect>
                                    <p:anim calcmode="lin" valueType="num">
                                      <p:cBhvr>
                                        <p:cTn id="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1" end="11"/>
                                            </p:txEl>
                                          </p:spTgt>
                                        </p:tgtEl>
                                        <p:attrNameLst>
                                          <p:attrName>style.visibility</p:attrName>
                                        </p:attrNameLst>
                                      </p:cBhvr>
                                      <p:to>
                                        <p:strVal val="visible"/>
                                      </p:to>
                                    </p:set>
                                    <p:animEffect transition="in" filter="fade">
                                      <p:cBhvr>
                                        <p:cTn id="12" dur="1000"/>
                                        <p:tgtEl>
                                          <p:spTgt spid="2">
                                            <p:txEl>
                                              <p:pRg st="11" end="11"/>
                                            </p:txEl>
                                          </p:spTgt>
                                        </p:tgtEl>
                                      </p:cBhvr>
                                    </p:animEffect>
                                    <p:anim calcmode="lin" valueType="num">
                                      <p:cBhvr>
                                        <p:cTn id="1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animEffect transition="in" filter="fade">
                                      <p:cBhvr>
                                        <p:cTn id="17" dur="1000"/>
                                        <p:tgtEl>
                                          <p:spTgt spid="2">
                                            <p:txEl>
                                              <p:pRg st="12" end="12"/>
                                            </p:txEl>
                                          </p:spTgt>
                                        </p:tgtEl>
                                      </p:cBhvr>
                                    </p:animEffect>
                                    <p:anim calcmode="lin" valueType="num">
                                      <p:cBhvr>
                                        <p:cTn id="1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14" end="14"/>
                                            </p:txEl>
                                          </p:spTgt>
                                        </p:tgtEl>
                                        <p:attrNameLst>
                                          <p:attrName>style.visibility</p:attrName>
                                        </p:attrNameLst>
                                      </p:cBhvr>
                                      <p:to>
                                        <p:strVal val="visible"/>
                                      </p:to>
                                    </p:set>
                                    <p:animEffect transition="in" filter="fade">
                                      <p:cBhvr>
                                        <p:cTn id="22" dur="1000"/>
                                        <p:tgtEl>
                                          <p:spTgt spid="2">
                                            <p:txEl>
                                              <p:pRg st="14" end="14"/>
                                            </p:txEl>
                                          </p:spTgt>
                                        </p:tgtEl>
                                      </p:cBhvr>
                                    </p:animEffect>
                                    <p:anim calcmode="lin" valueType="num">
                                      <p:cBhvr>
                                        <p:cTn id="23"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animEffect transition="in" filter="fade">
                                      <p:cBhvr>
                                        <p:cTn id="27" dur="1000"/>
                                        <p:tgtEl>
                                          <p:spTgt spid="2">
                                            <p:txEl>
                                              <p:pRg st="15" end="15"/>
                                            </p:txEl>
                                          </p:spTgt>
                                        </p:tgtEl>
                                      </p:cBhvr>
                                    </p:animEffect>
                                    <p:anim calcmode="lin" valueType="num">
                                      <p:cBhvr>
                                        <p:cTn id="28"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232594" y="2846230"/>
            <a:ext cx="2411238" cy="1323439"/>
          </a:xfrm>
          <a:prstGeom prst="rect">
            <a:avLst/>
          </a:prstGeom>
          <a:noFill/>
        </p:spPr>
        <p:txBody>
          <a:bodyPr wrap="none" rtlCol="0">
            <a:spAutoFit/>
          </a:bodyPr>
          <a:lstStyle/>
          <a:p>
            <a:r>
              <a:rPr lang="nb-NO" sz="4000" b="1" dirty="0">
                <a:solidFill>
                  <a:srgbClr val="FFFF00"/>
                </a:solidFill>
                <a:effectLst>
                  <a:outerShdw blurRad="38100" dist="38100" dir="2700000" algn="tl">
                    <a:srgbClr val="000000">
                      <a:alpha val="43137"/>
                    </a:srgbClr>
                  </a:outerShdw>
                </a:effectLst>
              </a:rPr>
              <a:t>Personlig</a:t>
            </a:r>
          </a:p>
          <a:p>
            <a:r>
              <a:rPr lang="nb-NO" sz="4000" b="1" dirty="0">
                <a:solidFill>
                  <a:srgbClr val="FFFF00"/>
                </a:solidFill>
                <a:effectLst>
                  <a:outerShdw blurRad="38100" dist="38100" dir="2700000" algn="tl">
                    <a:srgbClr val="000000">
                      <a:alpha val="43137"/>
                    </a:srgbClr>
                  </a:outerShdw>
                </a:effectLst>
              </a:rPr>
              <a:t>reise</a:t>
            </a:r>
          </a:p>
        </p:txBody>
      </p:sp>
    </p:spTree>
    <p:extLst>
      <p:ext uri="{BB962C8B-B14F-4D97-AF65-F5344CB8AC3E}">
        <p14:creationId xmlns:p14="http://schemas.microsoft.com/office/powerpoint/2010/main" val="1309712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918156" y="265845"/>
            <a:ext cx="6771926" cy="6370975"/>
          </a:xfrm>
          <a:prstGeom prst="rect">
            <a:avLst/>
          </a:prstGeom>
          <a:noFill/>
        </p:spPr>
        <p:txBody>
          <a:bodyPr wrap="square" rtlCol="0">
            <a:spAutoFit/>
          </a:bodyPr>
          <a:lstStyle/>
          <a:p>
            <a:endParaRPr lang="nb-NO" sz="2400" dirty="0">
              <a:cs typeface="Times New Roman" panose="02020603050405020304" pitchFamily="18" charset="0"/>
            </a:endParaRPr>
          </a:p>
          <a:p>
            <a:r>
              <a:rPr lang="nb-NO" sz="2000" b="1" dirty="0">
                <a:solidFill>
                  <a:srgbClr val="FFFF00"/>
                </a:solidFill>
                <a:effectLst>
                  <a:outerShdw blurRad="38100" dist="38100" dir="2700000" algn="tl">
                    <a:srgbClr val="000000">
                      <a:alpha val="43137"/>
                    </a:srgbClr>
                  </a:outerShdw>
                </a:effectLst>
                <a:cs typeface="Times New Roman" panose="02020603050405020304" pitchFamily="18" charset="0"/>
              </a:rPr>
              <a:t>Evalueringens rolle </a:t>
            </a:r>
            <a:r>
              <a:rPr lang="nb-NO" b="1" dirty="0">
                <a:solidFill>
                  <a:srgbClr val="FFFF00"/>
                </a:solidFill>
                <a:effectLst>
                  <a:outerShdw blurRad="38100" dist="38100" dir="2700000" algn="tl">
                    <a:srgbClr val="000000">
                      <a:alpha val="43137"/>
                    </a:srgbClr>
                  </a:outerShdw>
                </a:effectLst>
                <a:cs typeface="Times New Roman" panose="02020603050405020304" pitchFamily="18" charset="0"/>
              </a:rPr>
              <a:t>(tradisjonelt syn):</a:t>
            </a:r>
          </a:p>
          <a:p>
            <a:pPr marL="342900" indent="-342900">
              <a:buFont typeface="Arial" panose="020B0604020202020204" pitchFamily="34" charset="0"/>
              <a:buChar char="•"/>
            </a:pPr>
            <a:r>
              <a:rPr lang="nb-NO" dirty="0">
                <a:cs typeface="Times New Roman" panose="02020603050405020304" pitchFamily="18" charset="0"/>
              </a:rPr>
              <a:t>Danne grunnlag for beslutninger</a:t>
            </a:r>
          </a:p>
          <a:p>
            <a:pPr marL="342900" indent="-342900">
              <a:buFont typeface="Arial" panose="020B0604020202020204" pitchFamily="34" charset="0"/>
              <a:buChar char="•"/>
            </a:pPr>
            <a:r>
              <a:rPr lang="nb-NO" dirty="0">
                <a:cs typeface="Times New Roman" panose="02020603050405020304" pitchFamily="18" charset="0"/>
              </a:rPr>
              <a:t>Vurdere elevprestasjoner</a:t>
            </a:r>
          </a:p>
          <a:p>
            <a:pPr marL="342900" indent="-342900">
              <a:buFont typeface="Arial" panose="020B0604020202020204" pitchFamily="34" charset="0"/>
              <a:buChar char="•"/>
            </a:pPr>
            <a:r>
              <a:rPr lang="nb-NO" dirty="0">
                <a:cs typeface="Times New Roman" panose="02020603050405020304" pitchFamily="18" charset="0"/>
              </a:rPr>
              <a:t>Vurdere pensum og læreplan</a:t>
            </a:r>
          </a:p>
          <a:p>
            <a:pPr marL="342900" indent="-342900">
              <a:buFont typeface="Arial" panose="020B0604020202020204" pitchFamily="34" charset="0"/>
              <a:buChar char="•"/>
            </a:pPr>
            <a:r>
              <a:rPr lang="nb-NO" dirty="0">
                <a:cs typeface="Times New Roman" panose="02020603050405020304" pitchFamily="18" charset="0"/>
              </a:rPr>
              <a:t>Godkjenne skoler</a:t>
            </a:r>
          </a:p>
          <a:p>
            <a:pPr marL="342900" indent="-342900">
              <a:buFont typeface="Arial" panose="020B0604020202020204" pitchFamily="34" charset="0"/>
              <a:buChar char="•"/>
            </a:pPr>
            <a:r>
              <a:rPr lang="nb-NO" dirty="0">
                <a:cs typeface="Times New Roman" panose="02020603050405020304" pitchFamily="18" charset="0"/>
              </a:rPr>
              <a:t>Holde øye med finansene</a:t>
            </a:r>
          </a:p>
          <a:p>
            <a:pPr marL="342900" indent="-342900">
              <a:buFont typeface="Arial" panose="020B0604020202020204" pitchFamily="34" charset="0"/>
              <a:buChar char="•"/>
            </a:pPr>
            <a:r>
              <a:rPr lang="nb-NO" dirty="0">
                <a:cs typeface="Times New Roman" panose="02020603050405020304" pitchFamily="18" charset="0"/>
              </a:rPr>
              <a:t>Forbedre undervisning og materiell</a:t>
            </a:r>
          </a:p>
          <a:p>
            <a:endParaRPr lang="nb-NO" dirty="0">
              <a:cs typeface="Times New Roman" panose="02020603050405020304" pitchFamily="18" charset="0"/>
            </a:endParaRPr>
          </a:p>
          <a:p>
            <a:r>
              <a:rPr lang="nb-NO" sz="2000" b="1" dirty="0">
                <a:solidFill>
                  <a:srgbClr val="FFFF00"/>
                </a:solidFill>
                <a:effectLst>
                  <a:outerShdw blurRad="38100" dist="38100" dir="2700000" algn="tl">
                    <a:srgbClr val="000000">
                      <a:alpha val="43137"/>
                    </a:srgbClr>
                  </a:outerShdw>
                </a:effectLst>
                <a:cs typeface="Times New Roman" panose="02020603050405020304" pitchFamily="18" charset="0"/>
              </a:rPr>
              <a:t>Kvalitet og ansvar</a:t>
            </a:r>
          </a:p>
          <a:p>
            <a:pPr marL="342900" indent="-342900">
              <a:buFont typeface="Arial" panose="020B0604020202020204" pitchFamily="34" charset="0"/>
              <a:buChar char="•"/>
            </a:pPr>
            <a:r>
              <a:rPr lang="nb-NO" dirty="0">
                <a:cs typeface="Times New Roman" panose="02020603050405020304" pitchFamily="18" charset="0"/>
              </a:rPr>
              <a:t>Produktrettede prosesser, statiske verktøy og data</a:t>
            </a:r>
          </a:p>
          <a:p>
            <a:pPr marL="342900" indent="-342900">
              <a:buFont typeface="Arial" panose="020B0604020202020204" pitchFamily="34" charset="0"/>
              <a:buChar char="•"/>
            </a:pPr>
            <a:r>
              <a:rPr lang="nb-NO" dirty="0">
                <a:cs typeface="Times New Roman" panose="02020603050405020304" pitchFamily="18" charset="0"/>
              </a:rPr>
              <a:t>Elevene, personalet som kunder</a:t>
            </a:r>
          </a:p>
          <a:p>
            <a:pPr marL="342900" indent="-342900">
              <a:buFont typeface="Arial" panose="020B0604020202020204" pitchFamily="34" charset="0"/>
              <a:buChar char="•"/>
            </a:pPr>
            <a:r>
              <a:rPr lang="nb-NO" dirty="0">
                <a:cs typeface="Times New Roman" panose="02020603050405020304" pitchFamily="18" charset="0"/>
              </a:rPr>
              <a:t>Kontinuerlig kvalitetsutvikling, CI-TQM</a:t>
            </a:r>
          </a:p>
          <a:p>
            <a:pPr marL="342900" indent="-342900">
              <a:buFont typeface="Arial" panose="020B0604020202020204" pitchFamily="34" charset="0"/>
              <a:buChar char="•"/>
            </a:pPr>
            <a:r>
              <a:rPr lang="nb-NO" dirty="0">
                <a:cs typeface="Times New Roman" panose="02020603050405020304" pitchFamily="18" charset="0"/>
              </a:rPr>
              <a:t>New Public Management?</a:t>
            </a:r>
          </a:p>
          <a:p>
            <a:endParaRPr lang="nb-NO" dirty="0">
              <a:cs typeface="Times New Roman" panose="02020603050405020304" pitchFamily="18" charset="0"/>
            </a:endParaRPr>
          </a:p>
          <a:p>
            <a:r>
              <a:rPr lang="nb-NO" sz="2000" b="1" dirty="0">
                <a:solidFill>
                  <a:srgbClr val="FFFF00"/>
                </a:solidFill>
                <a:effectLst>
                  <a:outerShdw blurRad="38100" dist="38100" dir="2700000" algn="tl">
                    <a:srgbClr val="000000">
                      <a:alpha val="43137"/>
                    </a:srgbClr>
                  </a:outerShdw>
                </a:effectLst>
                <a:cs typeface="Times New Roman" panose="02020603050405020304" pitchFamily="18" charset="0"/>
              </a:rPr>
              <a:t>4. generasjons evaluering </a:t>
            </a:r>
            <a:r>
              <a:rPr lang="nb-NO" b="1" dirty="0">
                <a:solidFill>
                  <a:srgbClr val="FFFF00"/>
                </a:solidFill>
                <a:effectLst>
                  <a:outerShdw blurRad="38100" dist="38100" dir="2700000" algn="tl">
                    <a:srgbClr val="000000">
                      <a:alpha val="43137"/>
                    </a:srgbClr>
                  </a:outerShdw>
                </a:effectLst>
                <a:cs typeface="Times New Roman" panose="02020603050405020304" pitchFamily="18" charset="0"/>
              </a:rPr>
              <a:t>(postmoderne syn)</a:t>
            </a:r>
          </a:p>
          <a:p>
            <a:pPr marL="342900" indent="-342900">
              <a:buFont typeface="Arial" panose="020B0604020202020204" pitchFamily="34" charset="0"/>
              <a:buChar char="•"/>
            </a:pPr>
            <a:r>
              <a:rPr lang="nb-NO" dirty="0">
                <a:cs typeface="Times New Roman" panose="02020603050405020304" pitchFamily="18" charset="0"/>
              </a:rPr>
              <a:t>1: måling, 2: beskrivelse, 3: bedømmelse (</a:t>
            </a:r>
            <a:r>
              <a:rPr lang="nb-NO" dirty="0" err="1">
                <a:cs typeface="Times New Roman" panose="02020603050405020304" pitchFamily="18" charset="0"/>
              </a:rPr>
              <a:t>judgment</a:t>
            </a:r>
            <a:r>
              <a:rPr lang="nb-NO" dirty="0">
                <a:cs typeface="Times New Roman" panose="02020603050405020304" pitchFamily="18" charset="0"/>
              </a:rPr>
              <a:t>)</a:t>
            </a:r>
          </a:p>
          <a:p>
            <a:pPr marL="342900" indent="-342900">
              <a:buFont typeface="Arial" panose="020B0604020202020204" pitchFamily="34" charset="0"/>
              <a:buChar char="•"/>
            </a:pPr>
            <a:r>
              <a:rPr lang="nb-NO" dirty="0">
                <a:cs typeface="Times New Roman" panose="02020603050405020304" pitchFamily="18" charset="0"/>
              </a:rPr>
              <a:t>4: sosial konstruktivisme, deltakelse i kontekst</a:t>
            </a:r>
          </a:p>
          <a:p>
            <a:pPr marL="342900" indent="-342900">
              <a:buFont typeface="Arial" panose="020B0604020202020204" pitchFamily="34" charset="0"/>
              <a:buChar char="•"/>
            </a:pPr>
            <a:r>
              <a:rPr lang="nb-NO" dirty="0">
                <a:cs typeface="Times New Roman" panose="02020603050405020304" pitchFamily="18" charset="0"/>
              </a:rPr>
              <a:t>sannhet, fakta, årsak-virkning, data (fakta i verdier), ingen generalisering, funn fra evalueringen har ingen egen status, forhandling, </a:t>
            </a:r>
          </a:p>
          <a:p>
            <a:pPr marL="342900" indent="-342900">
              <a:buFont typeface="Arial" panose="020B0604020202020204" pitchFamily="34" charset="0"/>
              <a:buChar char="•"/>
            </a:pPr>
            <a:r>
              <a:rPr lang="nb-NO" dirty="0">
                <a:cs typeface="Times New Roman" panose="02020603050405020304" pitchFamily="18" charset="0"/>
              </a:rPr>
              <a:t>Myndiggjøring (</a:t>
            </a:r>
            <a:r>
              <a:rPr lang="nb-NO" dirty="0" err="1">
                <a:cs typeface="Times New Roman" panose="02020603050405020304" pitchFamily="18" charset="0"/>
              </a:rPr>
              <a:t>empowerment</a:t>
            </a:r>
            <a:r>
              <a:rPr lang="nb-NO" dirty="0">
                <a:cs typeface="Times New Roman" panose="02020603050405020304" pitchFamily="18" charset="0"/>
              </a:rPr>
              <a:t>) av interessentene</a:t>
            </a:r>
          </a:p>
        </p:txBody>
      </p:sp>
    </p:spTree>
    <p:extLst>
      <p:ext uri="{BB962C8B-B14F-4D97-AF65-F5344CB8AC3E}">
        <p14:creationId xmlns:p14="http://schemas.microsoft.com/office/powerpoint/2010/main" val="296680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1000"/>
                                        <p:tgtEl>
                                          <p:spTgt spid="2">
                                            <p:txEl>
                                              <p:pRg st="9" end="9"/>
                                            </p:txEl>
                                          </p:spTgt>
                                        </p:tgtEl>
                                      </p:cBhvr>
                                    </p:animEffect>
                                    <p:anim calcmode="lin" valueType="num">
                                      <p:cBhvr>
                                        <p:cTn id="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0" end="10"/>
                                            </p:txEl>
                                          </p:spTgt>
                                        </p:tgtEl>
                                        <p:attrNameLst>
                                          <p:attrName>style.visibility</p:attrName>
                                        </p:attrNameLst>
                                      </p:cBhvr>
                                      <p:to>
                                        <p:strVal val="visible"/>
                                      </p:to>
                                    </p:set>
                                    <p:animEffect transition="in" filter="fade">
                                      <p:cBhvr>
                                        <p:cTn id="12" dur="1000"/>
                                        <p:tgtEl>
                                          <p:spTgt spid="2">
                                            <p:txEl>
                                              <p:pRg st="10" end="10"/>
                                            </p:txEl>
                                          </p:spTgt>
                                        </p:tgtEl>
                                      </p:cBhvr>
                                    </p:animEffect>
                                    <p:anim calcmode="lin" valueType="num">
                                      <p:cBhvr>
                                        <p:cTn id="1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animEffect transition="in" filter="fade">
                                      <p:cBhvr>
                                        <p:cTn id="17" dur="1000"/>
                                        <p:tgtEl>
                                          <p:spTgt spid="2">
                                            <p:txEl>
                                              <p:pRg st="11" end="11"/>
                                            </p:txEl>
                                          </p:spTgt>
                                        </p:tgtEl>
                                      </p:cBhvr>
                                    </p:animEffect>
                                    <p:anim calcmode="lin" valueType="num">
                                      <p:cBhvr>
                                        <p:cTn id="18"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12" end="12"/>
                                            </p:txEl>
                                          </p:spTgt>
                                        </p:tgtEl>
                                        <p:attrNameLst>
                                          <p:attrName>style.visibility</p:attrName>
                                        </p:attrNameLst>
                                      </p:cBhvr>
                                      <p:to>
                                        <p:strVal val="visible"/>
                                      </p:to>
                                    </p:set>
                                    <p:animEffect transition="in" filter="fade">
                                      <p:cBhvr>
                                        <p:cTn id="22" dur="1000"/>
                                        <p:tgtEl>
                                          <p:spTgt spid="2">
                                            <p:txEl>
                                              <p:pRg st="12" end="12"/>
                                            </p:txEl>
                                          </p:spTgt>
                                        </p:tgtEl>
                                      </p:cBhvr>
                                    </p:animEffect>
                                    <p:anim calcmode="lin" valueType="num">
                                      <p:cBhvr>
                                        <p:cTn id="23"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animEffect transition="in" filter="fade">
                                      <p:cBhvr>
                                        <p:cTn id="27" dur="1000"/>
                                        <p:tgtEl>
                                          <p:spTgt spid="2">
                                            <p:txEl>
                                              <p:pRg st="13" end="13"/>
                                            </p:txEl>
                                          </p:spTgt>
                                        </p:tgtEl>
                                      </p:cBhvr>
                                    </p:animEffect>
                                    <p:anim calcmode="lin" valueType="num">
                                      <p:cBhvr>
                                        <p:cTn id="28"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15" end="15"/>
                                            </p:txEl>
                                          </p:spTgt>
                                        </p:tgtEl>
                                        <p:attrNameLst>
                                          <p:attrName>style.visibility</p:attrName>
                                        </p:attrNameLst>
                                      </p:cBhvr>
                                      <p:to>
                                        <p:strVal val="visible"/>
                                      </p:to>
                                    </p:set>
                                    <p:animEffect transition="in" filter="fade">
                                      <p:cBhvr>
                                        <p:cTn id="34" dur="1000"/>
                                        <p:tgtEl>
                                          <p:spTgt spid="2">
                                            <p:txEl>
                                              <p:pRg st="15" end="15"/>
                                            </p:txEl>
                                          </p:spTgt>
                                        </p:tgtEl>
                                      </p:cBhvr>
                                    </p:animEffect>
                                    <p:anim calcmode="lin" valueType="num">
                                      <p:cBhvr>
                                        <p:cTn id="35"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15" end="1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16" end="16"/>
                                            </p:txEl>
                                          </p:spTgt>
                                        </p:tgtEl>
                                        <p:attrNameLst>
                                          <p:attrName>style.visibility</p:attrName>
                                        </p:attrNameLst>
                                      </p:cBhvr>
                                      <p:to>
                                        <p:strVal val="visible"/>
                                      </p:to>
                                    </p:set>
                                    <p:animEffect transition="in" filter="fade">
                                      <p:cBhvr>
                                        <p:cTn id="39" dur="1000"/>
                                        <p:tgtEl>
                                          <p:spTgt spid="2">
                                            <p:txEl>
                                              <p:pRg st="16" end="16"/>
                                            </p:txEl>
                                          </p:spTgt>
                                        </p:tgtEl>
                                      </p:cBhvr>
                                    </p:animEffect>
                                    <p:anim calcmode="lin" valueType="num">
                                      <p:cBhvr>
                                        <p:cTn id="40"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16" end="1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17" end="17"/>
                                            </p:txEl>
                                          </p:spTgt>
                                        </p:tgtEl>
                                        <p:attrNameLst>
                                          <p:attrName>style.visibility</p:attrName>
                                        </p:attrNameLst>
                                      </p:cBhvr>
                                      <p:to>
                                        <p:strVal val="visible"/>
                                      </p:to>
                                    </p:set>
                                    <p:animEffect transition="in" filter="fade">
                                      <p:cBhvr>
                                        <p:cTn id="44" dur="1000"/>
                                        <p:tgtEl>
                                          <p:spTgt spid="2">
                                            <p:txEl>
                                              <p:pRg st="17" end="17"/>
                                            </p:txEl>
                                          </p:spTgt>
                                        </p:tgtEl>
                                      </p:cBhvr>
                                    </p:animEffect>
                                    <p:anim calcmode="lin" valueType="num">
                                      <p:cBhvr>
                                        <p:cTn id="45"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17" end="1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18" end="18"/>
                                            </p:txEl>
                                          </p:spTgt>
                                        </p:tgtEl>
                                        <p:attrNameLst>
                                          <p:attrName>style.visibility</p:attrName>
                                        </p:attrNameLst>
                                      </p:cBhvr>
                                      <p:to>
                                        <p:strVal val="visible"/>
                                      </p:to>
                                    </p:set>
                                    <p:animEffect transition="in" filter="fade">
                                      <p:cBhvr>
                                        <p:cTn id="49" dur="1000"/>
                                        <p:tgtEl>
                                          <p:spTgt spid="2">
                                            <p:txEl>
                                              <p:pRg st="18" end="18"/>
                                            </p:txEl>
                                          </p:spTgt>
                                        </p:tgtEl>
                                      </p:cBhvr>
                                    </p:animEffect>
                                    <p:anim calcmode="lin" valueType="num">
                                      <p:cBhvr>
                                        <p:cTn id="50" dur="1000" fill="hold"/>
                                        <p:tgtEl>
                                          <p:spTgt spid="2">
                                            <p:txEl>
                                              <p:pRg st="18" end="18"/>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8" end="1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19" end="19"/>
                                            </p:txEl>
                                          </p:spTgt>
                                        </p:tgtEl>
                                        <p:attrNameLst>
                                          <p:attrName>style.visibility</p:attrName>
                                        </p:attrNameLst>
                                      </p:cBhvr>
                                      <p:to>
                                        <p:strVal val="visible"/>
                                      </p:to>
                                    </p:set>
                                    <p:animEffect transition="in" filter="fade">
                                      <p:cBhvr>
                                        <p:cTn id="54" dur="1000"/>
                                        <p:tgtEl>
                                          <p:spTgt spid="2">
                                            <p:txEl>
                                              <p:pRg st="19" end="19"/>
                                            </p:txEl>
                                          </p:spTgt>
                                        </p:tgtEl>
                                      </p:cBhvr>
                                    </p:animEffect>
                                    <p:anim calcmode="lin" valueType="num">
                                      <p:cBhvr>
                                        <p:cTn id="55" dur="1000" fill="hold"/>
                                        <p:tgtEl>
                                          <p:spTgt spid="2">
                                            <p:txEl>
                                              <p:pRg st="19" end="19"/>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257577" y="842992"/>
            <a:ext cx="8615967" cy="5755422"/>
          </a:xfrm>
          <a:prstGeom prst="rect">
            <a:avLst/>
          </a:prstGeom>
        </p:spPr>
        <p:txBody>
          <a:bodyPr wrap="square">
            <a:spAutoFit/>
          </a:bodyPr>
          <a:lstStyle/>
          <a:p>
            <a:pPr lvl="0" algn="ctr">
              <a:lnSpc>
                <a:spcPct val="115000"/>
              </a:lnSpc>
              <a:spcAft>
                <a:spcPts val="0"/>
              </a:spcAft>
            </a:pPr>
            <a:r>
              <a:rPr lang="nb-NO" sz="2800" b="1" dirty="0">
                <a:solidFill>
                  <a:srgbClr val="FFFF00"/>
                </a:solidFill>
                <a:effectLst>
                  <a:outerShdw blurRad="38100" dist="38100" dir="2700000" algn="tl">
                    <a:srgbClr val="000000">
                      <a:alpha val="43137"/>
                    </a:srgbClr>
                  </a:outerShdw>
                </a:effectLst>
                <a:ea typeface="Calibri" panose="020F0502020204030204" pitchFamily="34" charset="0"/>
                <a:cs typeface="HoeflerText-Regular"/>
              </a:rPr>
              <a:t>Empowerment Evaluation</a:t>
            </a:r>
          </a:p>
          <a:p>
            <a:pPr lvl="0">
              <a:lnSpc>
                <a:spcPct val="115000"/>
              </a:lnSpc>
              <a:spcAft>
                <a:spcPts val="0"/>
              </a:spcAft>
            </a:pPr>
            <a:r>
              <a:rPr lang="nb-NO" sz="2400" b="1" i="1" dirty="0">
                <a:ea typeface="Calibri" panose="020F0502020204030204" pitchFamily="34" charset="0"/>
                <a:cs typeface="HoeflerText-Regular"/>
              </a:rPr>
              <a:t>Lokalt engasjement: </a:t>
            </a:r>
            <a:r>
              <a:rPr lang="nb-NO" sz="2000" i="1" dirty="0">
                <a:ea typeface="Calibri" panose="020F0502020204030204" pitchFamily="34" charset="0"/>
                <a:cs typeface="HoeflerText-Regular"/>
              </a:rPr>
              <a:t>d</a:t>
            </a:r>
            <a:r>
              <a:rPr lang="nb-NO" sz="2000" i="1" dirty="0">
                <a:effectLst/>
                <a:ea typeface="Calibri" panose="020F0502020204030204" pitchFamily="34" charset="0"/>
                <a:cs typeface="HoeflerText-Regular"/>
              </a:rPr>
              <a:t>eltakerne gjennomfører evalueringen</a:t>
            </a:r>
            <a:endParaRPr lang="nb-NO" sz="2000" i="1" dirty="0">
              <a:effectLst/>
              <a:ea typeface="Calibri" panose="020F0502020204030204" pitchFamily="34" charset="0"/>
              <a:cs typeface="Times New Roman" panose="02020603050405020304" pitchFamily="18" charset="0"/>
            </a:endParaRPr>
          </a:p>
          <a:p>
            <a:pPr lvl="0">
              <a:lnSpc>
                <a:spcPct val="115000"/>
              </a:lnSpc>
              <a:spcAft>
                <a:spcPts val="0"/>
              </a:spcAft>
            </a:pPr>
            <a:r>
              <a:rPr lang="nb-NO" sz="2400" b="1" i="1" dirty="0">
                <a:ea typeface="Calibri" panose="020F0502020204030204" pitchFamily="34" charset="0"/>
                <a:cs typeface="HoeflerText-Regular"/>
              </a:rPr>
              <a:t>Inkludering: </a:t>
            </a:r>
            <a:r>
              <a:rPr lang="nb-NO" sz="2000" i="1" dirty="0">
                <a:effectLst/>
                <a:ea typeface="Calibri" panose="020F0502020204030204" pitchFamily="34" charset="0"/>
                <a:cs typeface="HoeflerText-Regular"/>
              </a:rPr>
              <a:t>deltakere fra ulike grupper styrker ”eierskapet”</a:t>
            </a:r>
          </a:p>
          <a:p>
            <a:pPr lvl="0">
              <a:lnSpc>
                <a:spcPct val="115000"/>
              </a:lnSpc>
              <a:spcAft>
                <a:spcPts val="0"/>
              </a:spcAft>
            </a:pPr>
            <a:r>
              <a:rPr lang="nb-NO" sz="2400" b="1" i="1" dirty="0">
                <a:ea typeface="Calibri" panose="020F0502020204030204" pitchFamily="34" charset="0"/>
                <a:cs typeface="HoeflerText-Regular"/>
              </a:rPr>
              <a:t>Demokratisk deltakelse: </a:t>
            </a:r>
            <a:r>
              <a:rPr lang="nb-NO" sz="2000" i="1" dirty="0">
                <a:ea typeface="Calibri" panose="020F0502020204030204" pitchFamily="34" charset="0"/>
                <a:cs typeface="HoeflerText-Regular"/>
              </a:rPr>
              <a:t>debatt og  ekte samarbeid </a:t>
            </a:r>
          </a:p>
          <a:p>
            <a:pPr lvl="0">
              <a:lnSpc>
                <a:spcPct val="115000"/>
              </a:lnSpc>
              <a:spcAft>
                <a:spcPts val="0"/>
              </a:spcAft>
            </a:pPr>
            <a:endParaRPr lang="nb-NO" sz="2000" i="1" dirty="0">
              <a:ea typeface="Calibri" panose="020F0502020204030204" pitchFamily="34" charset="0"/>
              <a:cs typeface="HoeflerText-Regular"/>
            </a:endParaRPr>
          </a:p>
          <a:p>
            <a:pPr lvl="0">
              <a:lnSpc>
                <a:spcPct val="115000"/>
              </a:lnSpc>
              <a:spcAft>
                <a:spcPts val="0"/>
              </a:spcAft>
            </a:pPr>
            <a:r>
              <a:rPr lang="nb-NO" sz="2400" b="1" i="1" dirty="0">
                <a:ea typeface="Calibri" panose="020F0502020204030204" pitchFamily="34" charset="0"/>
                <a:cs typeface="HoeflerText-Regular"/>
              </a:rPr>
              <a:t>Sosial rettferd: </a:t>
            </a:r>
            <a:r>
              <a:rPr lang="nb-NO" sz="2000" i="1" dirty="0">
                <a:ea typeface="Calibri" panose="020F0502020204030204" pitchFamily="34" charset="0"/>
                <a:cs typeface="HoeflerText-Regular"/>
              </a:rPr>
              <a:t>fordeling av ressurser, muligheter, ansvar og makt</a:t>
            </a:r>
          </a:p>
          <a:p>
            <a:pPr lvl="0">
              <a:lnSpc>
                <a:spcPct val="115000"/>
              </a:lnSpc>
              <a:spcAft>
                <a:spcPts val="0"/>
              </a:spcAft>
            </a:pPr>
            <a:endParaRPr lang="nb-NO" sz="2000" i="1" dirty="0">
              <a:ea typeface="Calibri" panose="020F0502020204030204" pitchFamily="34" charset="0"/>
              <a:cs typeface="Times New Roman" panose="02020603050405020304" pitchFamily="18" charset="0"/>
            </a:endParaRPr>
          </a:p>
          <a:p>
            <a:pPr lvl="0">
              <a:lnSpc>
                <a:spcPct val="115000"/>
              </a:lnSpc>
              <a:spcAft>
                <a:spcPts val="0"/>
              </a:spcAft>
            </a:pPr>
            <a:r>
              <a:rPr lang="nb-NO" sz="2400" b="1" i="1" dirty="0">
                <a:ea typeface="Calibri" panose="020F0502020204030204" pitchFamily="34" charset="0"/>
                <a:cs typeface="HoeflerText-Regular"/>
              </a:rPr>
              <a:t>Fellesskapets egen kunnskap:</a:t>
            </a:r>
            <a:r>
              <a:rPr lang="nb-NO" sz="2000" i="1" dirty="0">
                <a:ea typeface="Calibri" panose="020F0502020204030204" pitchFamily="34" charset="0"/>
                <a:cs typeface="HoeflerText-Regular"/>
              </a:rPr>
              <a:t> løsninger på egne utfordringer</a:t>
            </a:r>
            <a:endParaRPr lang="nb-NO" sz="2000" i="1" dirty="0">
              <a:ea typeface="Calibri" panose="020F0502020204030204" pitchFamily="34" charset="0"/>
              <a:cs typeface="Times New Roman" panose="02020603050405020304" pitchFamily="18" charset="0"/>
            </a:endParaRPr>
          </a:p>
          <a:p>
            <a:pPr lvl="0">
              <a:lnSpc>
                <a:spcPct val="115000"/>
              </a:lnSpc>
              <a:spcAft>
                <a:spcPts val="0"/>
              </a:spcAft>
            </a:pPr>
            <a:r>
              <a:rPr lang="nb-NO" sz="2400" b="1" i="1" dirty="0">
                <a:ea typeface="Calibri" panose="020F0502020204030204" pitchFamily="34" charset="0"/>
                <a:cs typeface="HoeflerText-Regular"/>
              </a:rPr>
              <a:t>Kunnskapsbasert: </a:t>
            </a:r>
            <a:r>
              <a:rPr lang="nb-NO" sz="2000" i="1" dirty="0">
                <a:ea typeface="Calibri" panose="020F0502020204030204" pitchFamily="34" charset="0"/>
                <a:cs typeface="HoeflerText-Regular"/>
              </a:rPr>
              <a:t>god praksis, kunnskap fra forskere</a:t>
            </a:r>
          </a:p>
          <a:p>
            <a:pPr lvl="0">
              <a:lnSpc>
                <a:spcPct val="115000"/>
              </a:lnSpc>
              <a:spcAft>
                <a:spcPts val="0"/>
              </a:spcAft>
            </a:pPr>
            <a:endParaRPr lang="nb-NO" sz="2000" i="1" dirty="0">
              <a:ea typeface="Calibri" panose="020F0502020204030204" pitchFamily="34" charset="0"/>
              <a:cs typeface="Times New Roman" panose="02020603050405020304" pitchFamily="18" charset="0"/>
            </a:endParaRPr>
          </a:p>
          <a:p>
            <a:pPr lvl="0">
              <a:lnSpc>
                <a:spcPct val="115000"/>
              </a:lnSpc>
              <a:spcAft>
                <a:spcPts val="0"/>
              </a:spcAft>
            </a:pPr>
            <a:r>
              <a:rPr lang="nb-NO" sz="2400" b="1" i="1" dirty="0">
                <a:ea typeface="Calibri" panose="020F0502020204030204" pitchFamily="34" charset="0"/>
                <a:cs typeface="HoeflerText-Regular"/>
              </a:rPr>
              <a:t>Kompetansebygging: </a:t>
            </a:r>
            <a:r>
              <a:rPr lang="nb-NO" sz="2000" i="1" dirty="0">
                <a:ea typeface="Calibri" panose="020F0502020204030204" pitchFamily="34" charset="0"/>
                <a:cs typeface="HoeflerText-Regular"/>
              </a:rPr>
              <a:t>økt kunnskap om evaluering, utvikle ferdighetene til evaluering</a:t>
            </a:r>
            <a:endParaRPr lang="nb-NO" sz="2000" i="1" dirty="0">
              <a:ea typeface="Calibri" panose="020F0502020204030204" pitchFamily="34" charset="0"/>
              <a:cs typeface="Times New Roman" panose="02020603050405020304" pitchFamily="18" charset="0"/>
            </a:endParaRPr>
          </a:p>
          <a:p>
            <a:pPr lvl="0">
              <a:lnSpc>
                <a:spcPct val="115000"/>
              </a:lnSpc>
              <a:spcAft>
                <a:spcPts val="0"/>
              </a:spcAft>
            </a:pPr>
            <a:r>
              <a:rPr lang="nb-NO" sz="2400" b="1" i="1" dirty="0">
                <a:ea typeface="Calibri" panose="020F0502020204030204" pitchFamily="34" charset="0"/>
                <a:cs typeface="HoeflerText-Regular"/>
              </a:rPr>
              <a:t>Organisasjonslæring: </a:t>
            </a:r>
            <a:r>
              <a:rPr lang="nb-NO" sz="2000" i="1" dirty="0">
                <a:ea typeface="Calibri" panose="020F0502020204030204" pitchFamily="34" charset="0"/>
                <a:cs typeface="HoeflerText-Regular"/>
              </a:rPr>
              <a:t>organisasjonslæring (prosess), en lærende organisasjon (struktur)</a:t>
            </a:r>
            <a:endParaRPr lang="nb-NO" sz="2000" i="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9796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781833" y="2768957"/>
            <a:ext cx="3839513" cy="646331"/>
          </a:xfrm>
          <a:prstGeom prst="rect">
            <a:avLst/>
          </a:prstGeom>
          <a:noFill/>
        </p:spPr>
        <p:txBody>
          <a:bodyPr wrap="none" rtlCol="0">
            <a:spAutoFit/>
          </a:bodyPr>
          <a:lstStyle/>
          <a:p>
            <a:r>
              <a:rPr lang="nb-NO" sz="3600" b="1" dirty="0">
                <a:solidFill>
                  <a:srgbClr val="FFFF00"/>
                </a:solidFill>
                <a:effectLst>
                  <a:outerShdw blurRad="38100" dist="38100" dir="2700000" algn="tl">
                    <a:srgbClr val="000000">
                      <a:alpha val="43137"/>
                    </a:srgbClr>
                  </a:outerShdw>
                </a:effectLst>
              </a:rPr>
              <a:t>Folkehøgskolen </a:t>
            </a:r>
          </a:p>
        </p:txBody>
      </p:sp>
    </p:spTree>
    <p:extLst>
      <p:ext uri="{BB962C8B-B14F-4D97-AF65-F5344CB8AC3E}">
        <p14:creationId xmlns:p14="http://schemas.microsoft.com/office/powerpoint/2010/main" val="2572400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206229" y="2998893"/>
            <a:ext cx="8879354" cy="3570208"/>
          </a:xfrm>
          <a:prstGeom prst="rect">
            <a:avLst/>
          </a:prstGeom>
          <a:noFill/>
        </p:spPr>
        <p:txBody>
          <a:bodyPr wrap="none" rtlCol="0">
            <a:spAutoFit/>
          </a:bodyPr>
          <a:lstStyle/>
          <a:p>
            <a:pPr algn="ctr"/>
            <a:r>
              <a:rPr lang="nb-NO" sz="2800" b="1" dirty="0">
                <a:solidFill>
                  <a:srgbClr val="FFFF00"/>
                </a:solidFill>
                <a:effectLst>
                  <a:outerShdw blurRad="38100" dist="38100" dir="2700000" algn="tl">
                    <a:srgbClr val="000000">
                      <a:alpha val="43137"/>
                    </a:srgbClr>
                  </a:outerShdw>
                </a:effectLst>
              </a:rPr>
              <a:t>Selvevaluering</a:t>
            </a:r>
          </a:p>
          <a:p>
            <a:pPr marL="285750" indent="-285750">
              <a:buFont typeface="Arial" panose="020B0604020202020204" pitchFamily="34" charset="0"/>
              <a:buChar char="•"/>
            </a:pPr>
            <a:r>
              <a:rPr lang="nb-NO" sz="2200" i="1" dirty="0"/>
              <a:t>Bakgrunn: skoledokumentasjon 1990-tallet, tilstandsbeskrivelse</a:t>
            </a:r>
          </a:p>
          <a:p>
            <a:pPr marL="285750" indent="-285750">
              <a:buFont typeface="Arial" panose="020B0604020202020204" pitchFamily="34" charset="0"/>
              <a:buChar char="•"/>
            </a:pPr>
            <a:r>
              <a:rPr lang="nb-NO" sz="2200" i="1" dirty="0"/>
              <a:t>Kravet om helhetsevaluering var overveldende</a:t>
            </a:r>
          </a:p>
          <a:p>
            <a:pPr marL="285750" indent="-285750">
              <a:buFont typeface="Arial" panose="020B0604020202020204" pitchFamily="34" charset="0"/>
              <a:buChar char="•"/>
            </a:pPr>
            <a:endParaRPr lang="nb-NO" sz="2200" i="1" dirty="0"/>
          </a:p>
          <a:p>
            <a:pPr marL="285750" indent="-285750">
              <a:buFont typeface="Arial" panose="020B0604020202020204" pitchFamily="34" charset="0"/>
              <a:buChar char="•"/>
            </a:pPr>
            <a:r>
              <a:rPr lang="nb-NO" sz="2200" i="1" dirty="0"/>
              <a:t>Selverkjennelse eller skuebrød?</a:t>
            </a:r>
          </a:p>
          <a:p>
            <a:pPr marL="285750" indent="-285750">
              <a:buFont typeface="Arial" panose="020B0604020202020204" pitchFamily="34" charset="0"/>
              <a:buChar char="•"/>
            </a:pPr>
            <a:r>
              <a:rPr lang="nb-NO" sz="2200" i="1" dirty="0"/>
              <a:t>Kan opplyse, men ikke erstatte faglig skjønn</a:t>
            </a:r>
          </a:p>
          <a:p>
            <a:pPr marL="285750" indent="-285750">
              <a:buFont typeface="Arial" panose="020B0604020202020204" pitchFamily="34" charset="0"/>
              <a:buChar char="•"/>
            </a:pPr>
            <a:r>
              <a:rPr lang="nb-NO" sz="2200" i="1" dirty="0"/>
              <a:t>Elevenes ønsker vs. visjoner og systemisk tenkning?</a:t>
            </a:r>
          </a:p>
          <a:p>
            <a:pPr marL="285750" indent="-285750">
              <a:buFont typeface="Arial" panose="020B0604020202020204" pitchFamily="34" charset="0"/>
              <a:buChar char="•"/>
            </a:pPr>
            <a:endParaRPr lang="nb-NO" sz="2200" i="1" dirty="0"/>
          </a:p>
          <a:p>
            <a:pPr marL="285750" indent="-285750">
              <a:buFont typeface="Arial" panose="020B0604020202020204" pitchFamily="34" charset="0"/>
              <a:buChar char="•"/>
            </a:pPr>
            <a:r>
              <a:rPr lang="nb-NO" sz="2200" i="1" dirty="0"/>
              <a:t>Gave til skoleslaget eller mer byråkrati?</a:t>
            </a:r>
          </a:p>
          <a:p>
            <a:pPr marL="285750" indent="-285750">
              <a:buFont typeface="Arial" panose="020B0604020202020204" pitchFamily="34" charset="0"/>
              <a:buChar char="•"/>
            </a:pPr>
            <a:r>
              <a:rPr lang="nb-NO" sz="2200" i="1" dirty="0"/>
              <a:t>Ingen eksterne midler følger med gaven</a:t>
            </a:r>
          </a:p>
        </p:txBody>
      </p:sp>
      <p:sp>
        <p:nvSpPr>
          <p:cNvPr id="4" name="Rektangel 3"/>
          <p:cNvSpPr/>
          <p:nvPr/>
        </p:nvSpPr>
        <p:spPr>
          <a:xfrm>
            <a:off x="283503" y="628162"/>
            <a:ext cx="7854779" cy="2123658"/>
          </a:xfrm>
          <a:prstGeom prst="rect">
            <a:avLst/>
          </a:prstGeom>
        </p:spPr>
        <p:txBody>
          <a:bodyPr wrap="square">
            <a:spAutoFit/>
          </a:bodyPr>
          <a:lstStyle/>
          <a:p>
            <a:pPr algn="ctr"/>
            <a:r>
              <a:rPr lang="nb-NO" sz="2400" b="1" dirty="0">
                <a:solidFill>
                  <a:srgbClr val="FFFF00"/>
                </a:solidFill>
                <a:effectLst>
                  <a:outerShdw blurRad="38100" dist="38100" dir="2700000" algn="tl">
                    <a:srgbClr val="000000">
                      <a:alpha val="43137"/>
                    </a:srgbClr>
                  </a:outerShdw>
                </a:effectLst>
                <a:cs typeface="Times New Roman" panose="02020603050405020304" pitchFamily="18" charset="0"/>
              </a:rPr>
              <a:t>Skolebasert evaluering</a:t>
            </a:r>
          </a:p>
          <a:p>
            <a:r>
              <a:rPr lang="nb-NO" sz="2000" dirty="0">
                <a:cs typeface="Times New Roman" panose="02020603050405020304" pitchFamily="18" charset="0"/>
              </a:rPr>
              <a:t>… de som har interesser i virksomheten sammen bestemmer seg for hva som skal vurderes og måten dette skal </a:t>
            </a:r>
            <a:r>
              <a:rPr lang="nb-NO" sz="2800" dirty="0">
                <a:cs typeface="Times New Roman" panose="02020603050405020304" pitchFamily="18" charset="0"/>
              </a:rPr>
              <a:t>gjøres</a:t>
            </a:r>
            <a:r>
              <a:rPr lang="nb-NO" sz="2000" dirty="0">
                <a:cs typeface="Times New Roman" panose="02020603050405020304" pitchFamily="18" charset="0"/>
              </a:rPr>
              <a:t> på. Det er tale om et </a:t>
            </a:r>
            <a:r>
              <a:rPr lang="nb-NO" sz="2000" u="sng" dirty="0">
                <a:cs typeface="Times New Roman" panose="02020603050405020304" pitchFamily="18" charset="0"/>
              </a:rPr>
              <a:t>forløp</a:t>
            </a:r>
            <a:r>
              <a:rPr lang="nb-NO" sz="2000" dirty="0">
                <a:cs typeface="Times New Roman" panose="02020603050405020304" pitchFamily="18" charset="0"/>
              </a:rPr>
              <a:t> hvor hensikten er å vinne dypere forståelse av det som skjer, og av forholdet mellom hensikt, rammer, prosesser og resultater (Monsen, 2002).</a:t>
            </a:r>
          </a:p>
        </p:txBody>
      </p:sp>
    </p:spTree>
    <p:extLst>
      <p:ext uri="{BB962C8B-B14F-4D97-AF65-F5344CB8AC3E}">
        <p14:creationId xmlns:p14="http://schemas.microsoft.com/office/powerpoint/2010/main" val="255592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3587</TotalTime>
  <Words>2516</Words>
  <Application>Microsoft Office PowerPoint</Application>
  <PresentationFormat>Skjermfremvisning (4:3)</PresentationFormat>
  <Paragraphs>321</Paragraphs>
  <Slides>30</Slides>
  <Notes>0</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30</vt:i4>
      </vt:variant>
    </vt:vector>
  </HeadingPairs>
  <TitlesOfParts>
    <vt:vector size="39" baseType="lpstr">
      <vt:lpstr>Arial</vt:lpstr>
      <vt:lpstr>Bookman Old Style</vt:lpstr>
      <vt:lpstr>Calibri</vt:lpstr>
      <vt:lpstr>Century Gothic</vt:lpstr>
      <vt:lpstr>HoeflerText-Regular</vt:lpstr>
      <vt:lpstr>Times New Roman</vt:lpstr>
      <vt:lpstr>Verdana</vt:lpstr>
      <vt:lpstr>Wingdings 3</vt:lpstr>
      <vt:lpstr>Ion</vt:lpstr>
      <vt:lpstr>Selvevaluering i folkehøgskolen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Selvevaluering</dc:title>
  <dc:creator>Odd Haddal</dc:creator>
  <cp:lastModifiedBy>Sindre Vinje</cp:lastModifiedBy>
  <cp:revision>120</cp:revision>
  <dcterms:created xsi:type="dcterms:W3CDTF">2017-06-04T07:43:51Z</dcterms:created>
  <dcterms:modified xsi:type="dcterms:W3CDTF">2018-02-20T10:06:41Z</dcterms:modified>
</cp:coreProperties>
</file>