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7" r:id="rId5"/>
    <p:sldId id="265" r:id="rId6"/>
    <p:sldId id="260" r:id="rId7"/>
    <p:sldId id="261" r:id="rId8"/>
    <p:sldId id="266" r:id="rId9"/>
    <p:sldId id="262" r:id="rId10"/>
    <p:sldId id="268" r:id="rId11"/>
    <p:sldId id="272" r:id="rId12"/>
    <p:sldId id="264" r:id="rId13"/>
    <p:sldId id="270" r:id="rId14"/>
    <p:sldId id="271" r:id="rId15"/>
    <p:sldId id="263" r:id="rId16"/>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FD0A0739-5F1E-42F6-B4BF-70BABEDA4B64}" type="datetimeFigureOut">
              <a:rPr lang="nb-NO" smtClean="0"/>
              <a:pPr/>
              <a:t>20.02.2018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71BD6A0-8997-40BC-B930-192844AE80E2}"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A0739-5F1E-42F6-B4BF-70BABEDA4B64}" type="datetimeFigureOut">
              <a:rPr lang="nb-NO" smtClean="0"/>
              <a:pPr/>
              <a:t>20.02.2018</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BD6A0-8997-40BC-B930-192844AE80E2}"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Autofit/>
          </a:bodyPr>
          <a:lstStyle/>
          <a:p>
            <a:r>
              <a:rPr lang="nb-NO" sz="4800" b="1" dirty="0" smtClean="0">
                <a:solidFill>
                  <a:srgbClr val="FF0000"/>
                </a:solidFill>
                <a:effectLst>
                  <a:outerShdw blurRad="38100" dist="38100" dir="2700000" algn="tl">
                    <a:srgbClr val="000000">
                      <a:alpha val="43137"/>
                    </a:srgbClr>
                  </a:outerShdw>
                </a:effectLst>
              </a:rPr>
              <a:t>Selvevalueringene </a:t>
            </a:r>
            <a:br>
              <a:rPr lang="nb-NO" sz="4800" b="1" dirty="0" smtClean="0">
                <a:solidFill>
                  <a:srgbClr val="FF0000"/>
                </a:solidFill>
                <a:effectLst>
                  <a:outerShdw blurRad="38100" dist="38100" dir="2700000" algn="tl">
                    <a:srgbClr val="000000">
                      <a:alpha val="43137"/>
                    </a:srgbClr>
                  </a:outerShdw>
                </a:effectLst>
              </a:rPr>
            </a:br>
            <a:r>
              <a:rPr lang="nb-NO" sz="4800" b="1" dirty="0" smtClean="0">
                <a:solidFill>
                  <a:srgbClr val="FF0000"/>
                </a:solidFill>
                <a:effectLst>
                  <a:outerShdw blurRad="38100" dist="38100" dir="2700000" algn="tl">
                    <a:srgbClr val="000000">
                      <a:alpha val="43137"/>
                    </a:srgbClr>
                  </a:outerShdw>
                </a:effectLst>
              </a:rPr>
              <a:t>2016-2017</a:t>
            </a:r>
            <a:endParaRPr lang="nb-NO" sz="4800" dirty="0">
              <a:solidFill>
                <a:srgbClr val="FF0000"/>
              </a:solidFill>
              <a:effectLst>
                <a:outerShdw blurRad="38100" dist="38100" dir="2700000" algn="tl">
                  <a:srgbClr val="000000">
                    <a:alpha val="43137"/>
                  </a:srgbClr>
                </a:outerShdw>
              </a:effectLst>
            </a:endParaRPr>
          </a:p>
        </p:txBody>
      </p:sp>
      <p:pic>
        <p:nvPicPr>
          <p:cNvPr id="19458"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092280" y="6112717"/>
            <a:ext cx="1905000" cy="62865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txBox="1">
            <a:spLocks/>
          </p:cNvSpPr>
          <p:nvPr/>
        </p:nvSpPr>
        <p:spPr>
          <a:xfrm>
            <a:off x="437106" y="116632"/>
            <a:ext cx="8229600" cy="86409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dirty="0" smtClean="0">
                <a:solidFill>
                  <a:srgbClr val="FF0000"/>
                </a:solidFill>
                <a:effectLst>
                  <a:outerShdw blurRad="38100" dist="38100" dir="2700000" algn="tl">
                    <a:srgbClr val="000000">
                      <a:alpha val="43137"/>
                    </a:srgbClr>
                  </a:outerShdw>
                </a:effectLst>
              </a:rPr>
              <a:t>Eksempler fra rapportene (2)</a:t>
            </a:r>
            <a:endParaRPr lang="nb-NO" sz="3600" dirty="0">
              <a:solidFill>
                <a:srgbClr val="FF0000"/>
              </a:solidFill>
              <a:effectLst>
                <a:outerShdw blurRad="38100" dist="38100" dir="2700000" algn="tl">
                  <a:srgbClr val="000000">
                    <a:alpha val="43137"/>
                  </a:srgbClr>
                </a:outerShdw>
              </a:effectLst>
            </a:endParaRPr>
          </a:p>
        </p:txBody>
      </p:sp>
      <p:sp>
        <p:nvSpPr>
          <p:cNvPr id="3" name="Rektangel 2"/>
          <p:cNvSpPr/>
          <p:nvPr/>
        </p:nvSpPr>
        <p:spPr>
          <a:xfrm>
            <a:off x="848517" y="980728"/>
            <a:ext cx="7406777" cy="1077218"/>
          </a:xfrm>
          <a:prstGeom prst="rect">
            <a:avLst/>
          </a:prstGeom>
        </p:spPr>
        <p:txBody>
          <a:bodyPr wrap="square">
            <a:spAutoFit/>
          </a:bodyPr>
          <a:lstStyle/>
          <a:p>
            <a:r>
              <a:rPr lang="nb-NO" sz="1600" b="1" u="sng" dirty="0" smtClean="0"/>
              <a:t>Livsmot og livsmestring:</a:t>
            </a:r>
          </a:p>
          <a:p>
            <a:r>
              <a:rPr lang="nb-NO" sz="1600" dirty="0" smtClean="0"/>
              <a:t>I </a:t>
            </a:r>
            <a:r>
              <a:rPr lang="nb-NO" sz="1600" dirty="0"/>
              <a:t>hvor stor grad opplever du at du er en del av </a:t>
            </a:r>
            <a:r>
              <a:rPr lang="nb-NO" sz="1600" dirty="0" smtClean="0"/>
              <a:t>fellesskapet?</a:t>
            </a:r>
            <a:endParaRPr lang="nb-NO" sz="1600" dirty="0"/>
          </a:p>
          <a:p>
            <a:pPr marL="285750" indent="-285750">
              <a:buFont typeface="Arial" panose="020B0604020202020204" pitchFamily="34" charset="0"/>
              <a:buChar char="•"/>
            </a:pPr>
            <a:r>
              <a:rPr lang="nb-NO" sz="1600" dirty="0" smtClean="0"/>
              <a:t>De aller fleste er positive, noen får svarer «I liten grad» eller «Aldri».</a:t>
            </a:r>
          </a:p>
          <a:p>
            <a:pPr marL="285750" indent="-285750">
              <a:buFont typeface="Arial" panose="020B0604020202020204" pitchFamily="34" charset="0"/>
              <a:buChar char="•"/>
            </a:pPr>
            <a:r>
              <a:rPr lang="nb-NO" sz="1600" dirty="0" smtClean="0"/>
              <a:t>Ulike svar i spørreundersøkelsen og elevsamtalen</a:t>
            </a:r>
          </a:p>
        </p:txBody>
      </p:sp>
      <p:grpSp>
        <p:nvGrpSpPr>
          <p:cNvPr id="19" name="Gruppe 18"/>
          <p:cNvGrpSpPr/>
          <p:nvPr/>
        </p:nvGrpSpPr>
        <p:grpSpPr>
          <a:xfrm>
            <a:off x="6030984" y="3424064"/>
            <a:ext cx="2561131" cy="2669232"/>
            <a:chOff x="4982344" y="2578224"/>
            <a:chExt cx="3262064" cy="3362672"/>
          </a:xfrm>
        </p:grpSpPr>
        <p:sp>
          <p:nvSpPr>
            <p:cNvPr id="6" name="Ellipse 5"/>
            <p:cNvSpPr/>
            <p:nvPr/>
          </p:nvSpPr>
          <p:spPr>
            <a:xfrm>
              <a:off x="4982344" y="2578224"/>
              <a:ext cx="3262064" cy="33626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Hjerte 6"/>
            <p:cNvSpPr/>
            <p:nvPr/>
          </p:nvSpPr>
          <p:spPr>
            <a:xfrm>
              <a:off x="6073316" y="3749045"/>
              <a:ext cx="1181295" cy="1021030"/>
            </a:xfrm>
            <a:prstGeom prst="hear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100" dirty="0" smtClean="0">
                  <a:solidFill>
                    <a:srgbClr val="FF0000"/>
                  </a:solidFill>
                </a:rPr>
                <a:t>100 % i felles- skapet</a:t>
              </a:r>
              <a:endParaRPr lang="nb-NO" sz="1100" dirty="0">
                <a:solidFill>
                  <a:srgbClr val="FF0000"/>
                </a:solidFill>
              </a:endParaRPr>
            </a:p>
          </p:txBody>
        </p:sp>
      </p:grpSp>
      <p:grpSp>
        <p:nvGrpSpPr>
          <p:cNvPr id="11" name="Gruppe 10"/>
          <p:cNvGrpSpPr/>
          <p:nvPr/>
        </p:nvGrpSpPr>
        <p:grpSpPr>
          <a:xfrm>
            <a:off x="357324" y="3337923"/>
            <a:ext cx="4896544" cy="2834648"/>
            <a:chOff x="2339752" y="2348880"/>
            <a:chExt cx="4896544" cy="2834648"/>
          </a:xfrm>
        </p:grpSpPr>
        <p:sp>
          <p:nvSpPr>
            <p:cNvPr id="12" name="Ellipse 11"/>
            <p:cNvSpPr/>
            <p:nvPr/>
          </p:nvSpPr>
          <p:spPr>
            <a:xfrm>
              <a:off x="2339752" y="2348880"/>
              <a:ext cx="4896544" cy="1800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a:p>
          </p:txBody>
        </p:sp>
        <p:sp>
          <p:nvSpPr>
            <p:cNvPr id="13" name="Ellipse 12"/>
            <p:cNvSpPr/>
            <p:nvPr/>
          </p:nvSpPr>
          <p:spPr>
            <a:xfrm>
              <a:off x="2339752" y="3383328"/>
              <a:ext cx="4896544" cy="1800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ekstSylinder 13"/>
            <p:cNvSpPr txBox="1"/>
            <p:nvPr/>
          </p:nvSpPr>
          <p:spPr>
            <a:xfrm>
              <a:off x="3547876" y="2433082"/>
              <a:ext cx="2480295" cy="707886"/>
            </a:xfrm>
            <a:prstGeom prst="rect">
              <a:avLst/>
            </a:prstGeom>
            <a:noFill/>
          </p:spPr>
          <p:txBody>
            <a:bodyPr wrap="none" rtlCol="0">
              <a:spAutoFit/>
            </a:bodyPr>
            <a:lstStyle/>
            <a:p>
              <a:pPr algn="ctr"/>
              <a:r>
                <a:rPr lang="nb-NO" sz="2000" b="1" dirty="0" smtClean="0"/>
                <a:t>Elevene </a:t>
              </a:r>
            </a:p>
            <a:p>
              <a:pPr algn="ctr"/>
              <a:r>
                <a:rPr lang="nb-NO" sz="2000" b="1" dirty="0" smtClean="0"/>
                <a:t>som praksisfellesskap</a:t>
              </a:r>
              <a:endParaRPr lang="nb-NO" sz="2000" b="1" dirty="0"/>
            </a:p>
          </p:txBody>
        </p:sp>
        <p:sp>
          <p:nvSpPr>
            <p:cNvPr id="15" name="TekstSylinder 14"/>
            <p:cNvSpPr txBox="1"/>
            <p:nvPr/>
          </p:nvSpPr>
          <p:spPr>
            <a:xfrm>
              <a:off x="3801152" y="4272415"/>
              <a:ext cx="1973745" cy="707886"/>
            </a:xfrm>
            <a:prstGeom prst="rect">
              <a:avLst/>
            </a:prstGeom>
            <a:noFill/>
          </p:spPr>
          <p:txBody>
            <a:bodyPr wrap="none" rtlCol="0">
              <a:spAutoFit/>
            </a:bodyPr>
            <a:lstStyle/>
            <a:p>
              <a:pPr algn="ctr"/>
              <a:r>
                <a:rPr lang="nb-NO" sz="2000" b="1" dirty="0" smtClean="0"/>
                <a:t>Personalet som </a:t>
              </a:r>
            </a:p>
            <a:p>
              <a:pPr algn="ctr"/>
              <a:r>
                <a:rPr lang="nb-NO" sz="2000" b="1" dirty="0" smtClean="0"/>
                <a:t>praksisfellesskap</a:t>
              </a:r>
              <a:endParaRPr lang="nb-NO" sz="2000" b="1" dirty="0"/>
            </a:p>
          </p:txBody>
        </p:sp>
        <p:sp>
          <p:nvSpPr>
            <p:cNvPr id="16" name="TekstSylinder 15"/>
            <p:cNvSpPr txBox="1"/>
            <p:nvPr/>
          </p:nvSpPr>
          <p:spPr>
            <a:xfrm>
              <a:off x="3125292" y="3573356"/>
              <a:ext cx="3325462" cy="338554"/>
            </a:xfrm>
            <a:prstGeom prst="rect">
              <a:avLst/>
            </a:prstGeom>
            <a:noFill/>
          </p:spPr>
          <p:txBody>
            <a:bodyPr wrap="none" rtlCol="0">
              <a:spAutoFit/>
            </a:bodyPr>
            <a:lstStyle/>
            <a:p>
              <a:r>
                <a:rPr lang="nb-NO" sz="1600" b="1" i="1" dirty="0" smtClean="0"/>
                <a:t>Meglere 		Grenseobjekter</a:t>
              </a:r>
              <a:endParaRPr lang="nb-NO" sz="1600" b="1" i="1" dirty="0"/>
            </a:p>
          </p:txBody>
        </p:sp>
        <p:sp>
          <p:nvSpPr>
            <p:cNvPr id="17" name="TekstSylinder 16"/>
            <p:cNvSpPr txBox="1"/>
            <p:nvPr/>
          </p:nvSpPr>
          <p:spPr>
            <a:xfrm>
              <a:off x="2484928" y="4283428"/>
              <a:ext cx="4607352" cy="338554"/>
            </a:xfrm>
            <a:prstGeom prst="rect">
              <a:avLst/>
            </a:prstGeom>
            <a:noFill/>
          </p:spPr>
          <p:txBody>
            <a:bodyPr wrap="none" rtlCol="0">
              <a:spAutoFit/>
            </a:bodyPr>
            <a:lstStyle/>
            <a:p>
              <a:r>
                <a:rPr lang="nb-NO" sz="1600" dirty="0" smtClean="0"/>
                <a:t>Praksiser				Objekter</a:t>
              </a:r>
              <a:endParaRPr lang="nb-NO" sz="1600" dirty="0"/>
            </a:p>
          </p:txBody>
        </p:sp>
        <p:sp>
          <p:nvSpPr>
            <p:cNvPr id="18" name="TekstSylinder 17"/>
            <p:cNvSpPr txBox="1"/>
            <p:nvPr/>
          </p:nvSpPr>
          <p:spPr>
            <a:xfrm>
              <a:off x="2484347" y="3088021"/>
              <a:ext cx="4607352" cy="338554"/>
            </a:xfrm>
            <a:prstGeom prst="rect">
              <a:avLst/>
            </a:prstGeom>
            <a:noFill/>
          </p:spPr>
          <p:txBody>
            <a:bodyPr wrap="none" rtlCol="0">
              <a:spAutoFit/>
            </a:bodyPr>
            <a:lstStyle/>
            <a:p>
              <a:r>
                <a:rPr lang="nb-NO" sz="1600" dirty="0" smtClean="0"/>
                <a:t>Praksiser				Objekter</a:t>
              </a:r>
              <a:endParaRPr lang="nb-NO" sz="1600" dirty="0"/>
            </a:p>
          </p:txBody>
        </p:sp>
      </p:grpSp>
      <p:sp>
        <p:nvSpPr>
          <p:cNvPr id="20" name="Rektangel 19"/>
          <p:cNvSpPr/>
          <p:nvPr/>
        </p:nvSpPr>
        <p:spPr>
          <a:xfrm>
            <a:off x="848517" y="2376454"/>
            <a:ext cx="4572000" cy="646331"/>
          </a:xfrm>
          <a:prstGeom prst="rect">
            <a:avLst/>
          </a:prstGeom>
        </p:spPr>
        <p:txBody>
          <a:bodyPr>
            <a:spAutoFit/>
          </a:bodyPr>
          <a:lstStyle/>
          <a:p>
            <a:r>
              <a:rPr lang="nb-NO" b="1" u="sng" dirty="0"/>
              <a:t>Fellesskapet på folkehøgskolen: </a:t>
            </a:r>
          </a:p>
          <a:p>
            <a:r>
              <a:rPr lang="nb-NO" dirty="0"/>
              <a:t>Meglerrollen, grenseobjekter</a:t>
            </a:r>
          </a:p>
        </p:txBody>
      </p:sp>
    </p:spTree>
    <p:extLst>
      <p:ext uri="{BB962C8B-B14F-4D97-AF65-F5344CB8AC3E}">
        <p14:creationId xmlns:p14="http://schemas.microsoft.com/office/powerpoint/2010/main" val="405770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000"/>
                                        <p:tgtEl>
                                          <p:spTgt spid="20"/>
                                        </p:tgtEl>
                                      </p:cBhvr>
                                    </p:animEffect>
                                    <p:anim calcmode="lin" valueType="num">
                                      <p:cBhvr>
                                        <p:cTn id="13" dur="1000" fill="hold"/>
                                        <p:tgtEl>
                                          <p:spTgt spid="20"/>
                                        </p:tgtEl>
                                        <p:attrNameLst>
                                          <p:attrName>ppt_x</p:attrName>
                                        </p:attrNameLst>
                                      </p:cBhvr>
                                      <p:tavLst>
                                        <p:tav tm="0">
                                          <p:val>
                                            <p:strVal val="#ppt_x"/>
                                          </p:val>
                                        </p:tav>
                                        <p:tav tm="100000">
                                          <p:val>
                                            <p:strVal val="#ppt_x"/>
                                          </p:val>
                                        </p:tav>
                                      </p:tavLst>
                                    </p:anim>
                                    <p:anim calcmode="lin" valueType="num">
                                      <p:cBhvr>
                                        <p:cTn id="1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483768" y="1628800"/>
            <a:ext cx="4248472" cy="3831818"/>
          </a:xfrm>
          <a:prstGeom prst="rect">
            <a:avLst/>
          </a:prstGeom>
        </p:spPr>
        <p:txBody>
          <a:bodyPr wrap="square">
            <a:spAutoFit/>
          </a:bodyPr>
          <a:lstStyle/>
          <a:p>
            <a:pPr>
              <a:lnSpc>
                <a:spcPct val="150000"/>
              </a:lnSpc>
              <a:buFont typeface="Arial" pitchFamily="34" charset="0"/>
              <a:buChar char="•"/>
            </a:pPr>
            <a:r>
              <a:rPr lang="nb-NO" b="1" dirty="0"/>
              <a:t> </a:t>
            </a:r>
            <a:r>
              <a:rPr lang="nb-NO" b="1" dirty="0" smtClean="0"/>
              <a:t>Kvalitetsutvikling, forbedring</a:t>
            </a:r>
            <a:r>
              <a:rPr lang="nb-NO" dirty="0" smtClean="0"/>
              <a:t> </a:t>
            </a:r>
          </a:p>
          <a:p>
            <a:pPr>
              <a:lnSpc>
                <a:spcPct val="150000"/>
              </a:lnSpc>
              <a:buFont typeface="Arial" pitchFamily="34" charset="0"/>
              <a:buChar char="•"/>
            </a:pPr>
            <a:r>
              <a:rPr lang="nb-NO" b="1" dirty="0" smtClean="0"/>
              <a:t> Oppslutning om fellesskapet</a:t>
            </a:r>
            <a:endParaRPr lang="nb-NO" dirty="0"/>
          </a:p>
          <a:p>
            <a:pPr>
              <a:lnSpc>
                <a:spcPct val="150000"/>
              </a:lnSpc>
              <a:buFont typeface="Arial" pitchFamily="34" charset="0"/>
              <a:buChar char="•"/>
            </a:pPr>
            <a:r>
              <a:rPr lang="nb-NO" b="1" dirty="0"/>
              <a:t> </a:t>
            </a:r>
            <a:r>
              <a:rPr lang="nb-NO" b="1" dirty="0" smtClean="0"/>
              <a:t>Inkludering, medvirkning</a:t>
            </a:r>
            <a:endParaRPr lang="nb-NO" dirty="0"/>
          </a:p>
          <a:p>
            <a:pPr>
              <a:lnSpc>
                <a:spcPct val="150000"/>
              </a:lnSpc>
              <a:buFont typeface="Arial" pitchFamily="34" charset="0"/>
              <a:buChar char="•"/>
            </a:pPr>
            <a:r>
              <a:rPr lang="nb-NO" b="1" dirty="0"/>
              <a:t> </a:t>
            </a:r>
            <a:r>
              <a:rPr lang="nb-NO" b="1" dirty="0" smtClean="0"/>
              <a:t>Demokratisk styrt</a:t>
            </a:r>
            <a:endParaRPr lang="nb-NO" dirty="0"/>
          </a:p>
          <a:p>
            <a:pPr>
              <a:lnSpc>
                <a:spcPct val="150000"/>
              </a:lnSpc>
              <a:buFont typeface="Arial" pitchFamily="34" charset="0"/>
              <a:buChar char="•"/>
            </a:pPr>
            <a:r>
              <a:rPr lang="nb-NO" b="1" dirty="0" smtClean="0"/>
              <a:t> Fellesskapets </a:t>
            </a:r>
            <a:r>
              <a:rPr lang="nb-NO" b="1" dirty="0"/>
              <a:t>egen </a:t>
            </a:r>
            <a:r>
              <a:rPr lang="nb-NO" b="1" dirty="0" smtClean="0"/>
              <a:t>kunnskap</a:t>
            </a:r>
            <a:endParaRPr lang="nb-NO" dirty="0"/>
          </a:p>
          <a:p>
            <a:pPr>
              <a:lnSpc>
                <a:spcPct val="150000"/>
              </a:lnSpc>
              <a:buFont typeface="Arial" pitchFamily="34" charset="0"/>
              <a:buChar char="•"/>
            </a:pPr>
            <a:r>
              <a:rPr lang="nb-NO" b="1" dirty="0"/>
              <a:t> </a:t>
            </a:r>
            <a:r>
              <a:rPr lang="nb-NO" b="1" dirty="0" smtClean="0"/>
              <a:t>Kunnskapsbaserte strategier</a:t>
            </a:r>
            <a:endParaRPr lang="nb-NO" dirty="0"/>
          </a:p>
          <a:p>
            <a:pPr>
              <a:lnSpc>
                <a:spcPct val="150000"/>
              </a:lnSpc>
              <a:buFont typeface="Arial" pitchFamily="34" charset="0"/>
              <a:buChar char="•"/>
            </a:pPr>
            <a:r>
              <a:rPr lang="nb-NO" b="1" dirty="0"/>
              <a:t> </a:t>
            </a:r>
            <a:r>
              <a:rPr lang="nb-NO" b="1" dirty="0" smtClean="0"/>
              <a:t>Kapasitetsbygging, ferdighetsbygging</a:t>
            </a:r>
            <a:endParaRPr lang="nb-NO" dirty="0"/>
          </a:p>
          <a:p>
            <a:pPr>
              <a:lnSpc>
                <a:spcPct val="150000"/>
              </a:lnSpc>
              <a:buFont typeface="Arial" pitchFamily="34" charset="0"/>
              <a:buChar char="•"/>
            </a:pPr>
            <a:r>
              <a:rPr lang="nb-NO" b="1" dirty="0"/>
              <a:t> </a:t>
            </a:r>
            <a:r>
              <a:rPr lang="nb-NO" b="1" dirty="0" smtClean="0"/>
              <a:t>Organisasjonslæring</a:t>
            </a:r>
            <a:endParaRPr lang="nb-NO" dirty="0"/>
          </a:p>
          <a:p>
            <a:pPr lvl="0">
              <a:lnSpc>
                <a:spcPct val="150000"/>
              </a:lnSpc>
              <a:buFont typeface="Arial" pitchFamily="34" charset="0"/>
              <a:buChar char="•"/>
            </a:pPr>
            <a:r>
              <a:rPr lang="nb-NO" b="1" dirty="0"/>
              <a:t> </a:t>
            </a:r>
            <a:r>
              <a:rPr lang="nb-NO" b="1" dirty="0" smtClean="0"/>
              <a:t>Ansvar</a:t>
            </a:r>
            <a:endParaRPr lang="nb-NO" dirty="0"/>
          </a:p>
        </p:txBody>
      </p:sp>
      <p:sp>
        <p:nvSpPr>
          <p:cNvPr id="3" name="Tittel 1"/>
          <p:cNvSpPr txBox="1">
            <a:spLocks/>
          </p:cNvSpPr>
          <p:nvPr/>
        </p:nvSpPr>
        <p:spPr>
          <a:xfrm>
            <a:off x="493204" y="116632"/>
            <a:ext cx="8229600" cy="151216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dirty="0" smtClean="0">
                <a:solidFill>
                  <a:srgbClr val="FF0000"/>
                </a:solidFill>
                <a:effectLst>
                  <a:outerShdw blurRad="38100" dist="38100" dir="2700000" algn="tl">
                    <a:srgbClr val="000000">
                      <a:alpha val="43137"/>
                    </a:srgbClr>
                  </a:outerShdw>
                </a:effectLst>
              </a:rPr>
              <a:t>Om evaluering:</a:t>
            </a:r>
          </a:p>
          <a:p>
            <a:r>
              <a:rPr lang="nb-NO" sz="3600" dirty="0" smtClean="0">
                <a:solidFill>
                  <a:srgbClr val="FF0000"/>
                </a:solidFill>
                <a:effectLst>
                  <a:outerShdw blurRad="38100" dist="38100" dir="2700000" algn="tl">
                    <a:srgbClr val="000000">
                      <a:alpha val="43137"/>
                    </a:srgbClr>
                  </a:outerShdw>
                </a:effectLst>
              </a:rPr>
              <a:t>Empowerment Evaluation</a:t>
            </a:r>
            <a:endParaRPr lang="nb-NO" sz="3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7815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83538"/>
            <a:ext cx="8229600" cy="848242"/>
          </a:xfrm>
        </p:spPr>
        <p:txBody>
          <a:bodyPr>
            <a:normAutofit/>
          </a:bodyPr>
          <a:lstStyle/>
          <a:p>
            <a:r>
              <a:rPr lang="nb-NO" sz="3600" dirty="0" smtClean="0">
                <a:solidFill>
                  <a:srgbClr val="FF0000"/>
                </a:solidFill>
                <a:effectLst>
                  <a:outerShdw blurRad="38100" dist="38100" dir="2700000" algn="tl">
                    <a:srgbClr val="000000">
                      <a:alpha val="43137"/>
                    </a:srgbClr>
                  </a:outerShdw>
                </a:effectLst>
              </a:rPr>
              <a:t>Å iverksette tiltak</a:t>
            </a:r>
            <a:endParaRPr lang="nb-NO" sz="3600" dirty="0">
              <a:solidFill>
                <a:srgbClr val="FF0000"/>
              </a:solidFill>
              <a:effectLst>
                <a:outerShdw blurRad="38100" dist="38100" dir="2700000" algn="tl">
                  <a:srgbClr val="000000">
                    <a:alpha val="43137"/>
                  </a:srgbClr>
                </a:outerShdw>
              </a:effectLst>
            </a:endParaRPr>
          </a:p>
        </p:txBody>
      </p:sp>
      <p:sp>
        <p:nvSpPr>
          <p:cNvPr id="14" name="Rektangel 13"/>
          <p:cNvSpPr/>
          <p:nvPr/>
        </p:nvSpPr>
        <p:spPr>
          <a:xfrm>
            <a:off x="2267744" y="1232972"/>
            <a:ext cx="4608512" cy="369332"/>
          </a:xfrm>
          <a:prstGeom prst="rect">
            <a:avLst/>
          </a:prstGeom>
        </p:spPr>
        <p:txBody>
          <a:bodyPr wrap="square">
            <a:spAutoFit/>
          </a:bodyPr>
          <a:lstStyle/>
          <a:p>
            <a:pPr lvl="1"/>
            <a:r>
              <a:rPr lang="nb-NO" i="1" dirty="0" smtClean="0"/>
              <a:t>Hvordan </a:t>
            </a:r>
            <a:r>
              <a:rPr lang="nb-NO" i="1" dirty="0"/>
              <a:t>skolen </a:t>
            </a:r>
            <a:r>
              <a:rPr lang="nb-NO" i="1" dirty="0" smtClean="0"/>
              <a:t>kan følge </a:t>
            </a:r>
            <a:r>
              <a:rPr lang="nb-NO" i="1" dirty="0"/>
              <a:t>opp </a:t>
            </a:r>
            <a:r>
              <a:rPr lang="nb-NO" i="1" dirty="0" smtClean="0"/>
              <a:t>funnene?</a:t>
            </a:r>
            <a:endParaRPr lang="nb-NO" dirty="0"/>
          </a:p>
        </p:txBody>
      </p:sp>
      <p:sp>
        <p:nvSpPr>
          <p:cNvPr id="15" name="Rektangel 14"/>
          <p:cNvSpPr/>
          <p:nvPr/>
        </p:nvSpPr>
        <p:spPr>
          <a:xfrm>
            <a:off x="539552" y="1659619"/>
            <a:ext cx="8147248" cy="2253437"/>
          </a:xfrm>
          <a:prstGeom prst="rect">
            <a:avLst/>
          </a:prstGeom>
        </p:spPr>
        <p:txBody>
          <a:bodyPr wrap="square">
            <a:spAutoFit/>
          </a:bodyPr>
          <a:lstStyle/>
          <a:p>
            <a:pPr algn="ctr">
              <a:lnSpc>
                <a:spcPct val="105000"/>
              </a:lnSpc>
              <a:spcBef>
                <a:spcPts val="1500"/>
              </a:spcBef>
              <a:spcAft>
                <a:spcPts val="1000"/>
              </a:spcAft>
            </a:pPr>
            <a:r>
              <a:rPr lang="nb-NO" sz="1600" b="1" cap="all" dirty="0">
                <a:solidFill>
                  <a:srgbClr val="622423"/>
                </a:solidFill>
                <a:latin typeface="Cambria" panose="02040503050406030204" pitchFamily="18" charset="0"/>
              </a:rPr>
              <a:t>Plan for ”kritiske punkt”</a:t>
            </a:r>
          </a:p>
          <a:p>
            <a:pPr>
              <a:lnSpc>
                <a:spcPct val="105000"/>
              </a:lnSpc>
              <a:spcAft>
                <a:spcPts val="1000"/>
              </a:spcAft>
            </a:pPr>
            <a:r>
              <a:rPr lang="nb-NO" sz="1400" dirty="0">
                <a:latin typeface="Cambria" panose="02040503050406030204" pitchFamily="18" charset="0"/>
                <a:ea typeface="Times New Roman" panose="02020603050405020304" pitchFamily="18" charset="0"/>
                <a:cs typeface="Times New Roman" panose="02020603050405020304" pitchFamily="18" charset="0"/>
              </a:rPr>
              <a:t>Vi skal være </a:t>
            </a:r>
            <a:r>
              <a:rPr lang="nb-NO" sz="1400" dirty="0" smtClean="0">
                <a:latin typeface="Cambria" panose="02040503050406030204" pitchFamily="18" charset="0"/>
                <a:ea typeface="Times New Roman" panose="02020603050405020304" pitchFamily="18" charset="0"/>
                <a:cs typeface="Times New Roman" panose="02020603050405020304" pitchFamily="18" charset="0"/>
              </a:rPr>
              <a:t>mer </a:t>
            </a:r>
            <a:r>
              <a:rPr lang="nb-NO" sz="1400" dirty="0">
                <a:latin typeface="Cambria" panose="02040503050406030204" pitchFamily="18" charset="0"/>
                <a:ea typeface="Times New Roman" panose="02020603050405020304" pitchFamily="18" charset="0"/>
                <a:cs typeface="Times New Roman" panose="02020603050405020304" pitchFamily="18" charset="0"/>
              </a:rPr>
              <a:t>aktive </a:t>
            </a:r>
            <a:r>
              <a:rPr lang="nb-NO" sz="1400" dirty="0" smtClean="0">
                <a:latin typeface="Cambria" panose="02040503050406030204" pitchFamily="18" charset="0"/>
                <a:ea typeface="Times New Roman" panose="02020603050405020304" pitchFamily="18" charset="0"/>
                <a:cs typeface="Times New Roman" panose="02020603050405020304" pitchFamily="18" charset="0"/>
              </a:rPr>
              <a:t>i </a:t>
            </a:r>
            <a:r>
              <a:rPr lang="nb-NO" sz="1400" dirty="0">
                <a:latin typeface="Cambria" panose="02040503050406030204" pitchFamily="18" charset="0"/>
                <a:ea typeface="Times New Roman" panose="02020603050405020304" pitchFamily="18" charset="0"/>
                <a:cs typeface="Times New Roman" panose="02020603050405020304" pitchFamily="18" charset="0"/>
              </a:rPr>
              <a:t>forkant av uker der vi vet mange kan trekke seg fra opplegg i siste </a:t>
            </a:r>
            <a:r>
              <a:rPr lang="nb-NO" sz="1400" dirty="0" smtClean="0">
                <a:latin typeface="Cambria" panose="02040503050406030204" pitchFamily="18" charset="0"/>
                <a:ea typeface="Times New Roman" panose="02020603050405020304" pitchFamily="18" charset="0"/>
                <a:cs typeface="Times New Roman" panose="02020603050405020304" pitchFamily="18" charset="0"/>
              </a:rPr>
              <a:t>liten. Alternative </a:t>
            </a:r>
            <a:r>
              <a:rPr lang="nb-NO" sz="1400" dirty="0">
                <a:latin typeface="Cambria" panose="02040503050406030204" pitchFamily="18" charset="0"/>
                <a:ea typeface="Times New Roman" panose="02020603050405020304" pitchFamily="18" charset="0"/>
                <a:cs typeface="Times New Roman" panose="02020603050405020304" pitchFamily="18" charset="0"/>
              </a:rPr>
              <a:t>opplegg og planer for bemanning i bakhånd. </a:t>
            </a:r>
            <a:endParaRPr lang="nb-NO" sz="1400" dirty="0" smtClean="0">
              <a:latin typeface="Cambria" panose="02040503050406030204" pitchFamily="18" charset="0"/>
              <a:ea typeface="Times New Roman" panose="02020603050405020304" pitchFamily="18" charset="0"/>
              <a:cs typeface="Times New Roman" panose="02020603050405020304" pitchFamily="18" charset="0"/>
            </a:endParaRPr>
          </a:p>
          <a:p>
            <a:pPr algn="ctr">
              <a:lnSpc>
                <a:spcPct val="105000"/>
              </a:lnSpc>
              <a:spcAft>
                <a:spcPts val="1000"/>
              </a:spcAft>
            </a:pPr>
            <a:r>
              <a:rPr lang="nb-NO" sz="1600" b="1" cap="all" dirty="0" smtClean="0">
                <a:solidFill>
                  <a:srgbClr val="622423"/>
                </a:solidFill>
                <a:latin typeface="Cambria" panose="02040503050406030204" pitchFamily="18" charset="0"/>
              </a:rPr>
              <a:t>Valgfag</a:t>
            </a:r>
            <a:endParaRPr lang="nb-NO" sz="1600" b="1" cap="all" dirty="0">
              <a:solidFill>
                <a:srgbClr val="622423"/>
              </a:solidFill>
              <a:latin typeface="Cambria" panose="02040503050406030204" pitchFamily="18" charset="0"/>
            </a:endParaRPr>
          </a:p>
          <a:p>
            <a:pPr>
              <a:lnSpc>
                <a:spcPct val="105000"/>
              </a:lnSpc>
              <a:spcAft>
                <a:spcPts val="1000"/>
              </a:spcAft>
            </a:pPr>
            <a:r>
              <a:rPr lang="nb-NO" sz="1400" dirty="0">
                <a:latin typeface="Cambria" panose="02040503050406030204" pitchFamily="18" charset="0"/>
                <a:ea typeface="Times New Roman" panose="02020603050405020304" pitchFamily="18" charset="0"/>
                <a:cs typeface="Times New Roman" panose="02020603050405020304" pitchFamily="18" charset="0"/>
              </a:rPr>
              <a:t>Vi ønsker å veilede elevene tydeligere når de skal velge valgfag slik at vi unngår at elever velger for tøffe valgfag og så må hvile ut på linjedagene</a:t>
            </a:r>
            <a:r>
              <a:rPr lang="nb-NO" sz="1400" dirty="0" smtClean="0">
                <a:latin typeface="Cambria" panose="02040503050406030204" pitchFamily="18" charset="0"/>
                <a:ea typeface="Times New Roman" panose="02020603050405020304" pitchFamily="18" charset="0"/>
                <a:cs typeface="Times New Roman" panose="02020603050405020304" pitchFamily="18" charset="0"/>
              </a:rPr>
              <a:t>.</a:t>
            </a:r>
          </a:p>
          <a:p>
            <a:pPr>
              <a:lnSpc>
                <a:spcPct val="105000"/>
              </a:lnSpc>
              <a:spcAft>
                <a:spcPts val="1000"/>
              </a:spcAft>
            </a:pPr>
            <a:endParaRPr lang="nb-NO" sz="14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16" name="Rektangel 15"/>
          <p:cNvSpPr/>
          <p:nvPr/>
        </p:nvSpPr>
        <p:spPr>
          <a:xfrm>
            <a:off x="467544" y="3645024"/>
            <a:ext cx="8676456" cy="3024931"/>
          </a:xfrm>
          <a:prstGeom prst="rect">
            <a:avLst/>
          </a:prstGeom>
        </p:spPr>
        <p:txBody>
          <a:bodyPr wrap="square">
            <a:spAutoFit/>
          </a:bodyPr>
          <a:lstStyle/>
          <a:p>
            <a:pPr algn="ctr">
              <a:lnSpc>
                <a:spcPct val="105000"/>
              </a:lnSpc>
              <a:spcBef>
                <a:spcPts val="1500"/>
              </a:spcBef>
              <a:spcAft>
                <a:spcPts val="1000"/>
              </a:spcAft>
            </a:pPr>
            <a:r>
              <a:rPr lang="nb-NO" sz="1600" b="1" cap="all" dirty="0" err="1">
                <a:solidFill>
                  <a:srgbClr val="622423"/>
                </a:solidFill>
                <a:latin typeface="Cambria" panose="02040503050406030204" pitchFamily="18" charset="0"/>
              </a:rPr>
              <a:t>Romsittere</a:t>
            </a:r>
            <a:endParaRPr lang="nb-NO" sz="1600" b="1" cap="all" dirty="0">
              <a:solidFill>
                <a:srgbClr val="622423"/>
              </a:solidFill>
              <a:latin typeface="Cambria" panose="02040503050406030204" pitchFamily="18" charset="0"/>
            </a:endParaRPr>
          </a:p>
          <a:p>
            <a:pPr>
              <a:lnSpc>
                <a:spcPct val="105000"/>
              </a:lnSpc>
              <a:spcAft>
                <a:spcPts val="1000"/>
              </a:spcAft>
            </a:pPr>
            <a:r>
              <a:rPr lang="nb-NO" sz="1400" dirty="0">
                <a:latin typeface="Cambria" panose="02040503050406030204" pitchFamily="18" charset="0"/>
                <a:ea typeface="Times New Roman" panose="02020603050405020304" pitchFamily="18" charset="0"/>
                <a:cs typeface="Times New Roman" panose="02020603050405020304" pitchFamily="18" charset="0"/>
              </a:rPr>
              <a:t>I tilsynsboka ønsker vi å ha ei liste med elever som er mye på rommet og som tilsyn kan stikke innom på vei forbi. Internatleder og sosiallærer følger opp dette.</a:t>
            </a:r>
          </a:p>
          <a:p>
            <a:pPr algn="ctr">
              <a:lnSpc>
                <a:spcPct val="105000"/>
              </a:lnSpc>
              <a:spcBef>
                <a:spcPts val="1500"/>
              </a:spcBef>
              <a:spcAft>
                <a:spcPts val="1000"/>
              </a:spcAft>
            </a:pPr>
            <a:r>
              <a:rPr lang="nb-NO" sz="1600" b="1" cap="all" dirty="0" smtClean="0">
                <a:solidFill>
                  <a:srgbClr val="622423"/>
                </a:solidFill>
                <a:latin typeface="Cambria" panose="02040503050406030204" pitchFamily="18" charset="0"/>
              </a:rPr>
              <a:t>Kveldssamling</a:t>
            </a:r>
            <a:endParaRPr lang="nb-NO" sz="1600" b="1" cap="all" dirty="0">
              <a:solidFill>
                <a:srgbClr val="622423"/>
              </a:solidFill>
              <a:latin typeface="Cambria" panose="02040503050406030204" pitchFamily="18" charset="0"/>
            </a:endParaRPr>
          </a:p>
          <a:p>
            <a:pPr>
              <a:lnSpc>
                <a:spcPct val="105000"/>
              </a:lnSpc>
              <a:spcAft>
                <a:spcPts val="1000"/>
              </a:spcAft>
            </a:pPr>
            <a:r>
              <a:rPr lang="nb-NO" sz="1400" dirty="0">
                <a:latin typeface="Cambria" panose="02040503050406030204" pitchFamily="18" charset="0"/>
                <a:ea typeface="Times New Roman" panose="02020603050405020304" pitchFamily="18" charset="0"/>
                <a:cs typeface="Times New Roman" panose="02020603050405020304" pitchFamily="18" charset="0"/>
              </a:rPr>
              <a:t>Kveldssamlingene på </a:t>
            </a:r>
            <a:r>
              <a:rPr lang="nb-NO" sz="1400" dirty="0" smtClean="0">
                <a:latin typeface="Cambria" panose="02040503050406030204" pitchFamily="18" charset="0"/>
                <a:ea typeface="Times New Roman" panose="02020603050405020304" pitchFamily="18" charset="0"/>
                <a:cs typeface="Times New Roman" panose="02020603050405020304" pitchFamily="18" charset="0"/>
              </a:rPr>
              <a:t>tur: </a:t>
            </a:r>
            <a:r>
              <a:rPr lang="nb-NO" sz="1400" dirty="0">
                <a:latin typeface="Cambria" panose="02040503050406030204" pitchFamily="18" charset="0"/>
                <a:ea typeface="Times New Roman" panose="02020603050405020304" pitchFamily="18" charset="0"/>
                <a:cs typeface="Times New Roman" panose="02020603050405020304" pitchFamily="18" charset="0"/>
              </a:rPr>
              <a:t>Det er tradisjon for at det er stipendiatene som har ansvar for dette. De har en del materiell til bruk som går i arv fra </a:t>
            </a:r>
            <a:r>
              <a:rPr lang="nb-NO" sz="1400" dirty="0" err="1">
                <a:latin typeface="Cambria" panose="02040503050406030204" pitchFamily="18" charset="0"/>
                <a:ea typeface="Times New Roman" panose="02020603050405020304" pitchFamily="18" charset="0"/>
                <a:cs typeface="Times New Roman" panose="02020603050405020304" pitchFamily="18" charset="0"/>
              </a:rPr>
              <a:t>stippekull</a:t>
            </a:r>
            <a:r>
              <a:rPr lang="nb-NO" sz="1400" dirty="0">
                <a:latin typeface="Cambria" panose="02040503050406030204" pitchFamily="18" charset="0"/>
                <a:ea typeface="Times New Roman" panose="02020603050405020304" pitchFamily="18" charset="0"/>
                <a:cs typeface="Times New Roman" panose="02020603050405020304" pitchFamily="18" charset="0"/>
              </a:rPr>
              <a:t> til </a:t>
            </a:r>
            <a:r>
              <a:rPr lang="nb-NO" sz="1400" dirty="0" err="1">
                <a:latin typeface="Cambria" panose="02040503050406030204" pitchFamily="18" charset="0"/>
                <a:ea typeface="Times New Roman" panose="02020603050405020304" pitchFamily="18" charset="0"/>
                <a:cs typeface="Times New Roman" panose="02020603050405020304" pitchFamily="18" charset="0"/>
              </a:rPr>
              <a:t>stippekull</a:t>
            </a:r>
            <a:r>
              <a:rPr lang="nb-NO" sz="1400" dirty="0">
                <a:latin typeface="Cambria" panose="02040503050406030204" pitchFamily="18" charset="0"/>
                <a:ea typeface="Times New Roman" panose="02020603050405020304" pitchFamily="18" charset="0"/>
                <a:cs typeface="Times New Roman" panose="02020603050405020304" pitchFamily="18" charset="0"/>
              </a:rPr>
              <a:t>. </a:t>
            </a:r>
            <a:r>
              <a:rPr lang="nb-NO" sz="1400" dirty="0" smtClean="0">
                <a:latin typeface="Cambria" panose="02040503050406030204" pitchFamily="18" charset="0"/>
                <a:ea typeface="Times New Roman" panose="02020603050405020304" pitchFamily="18" charset="0"/>
                <a:cs typeface="Times New Roman" panose="02020603050405020304" pitchFamily="18" charset="0"/>
              </a:rPr>
              <a:t> </a:t>
            </a:r>
          </a:p>
          <a:p>
            <a:pPr algn="ctr">
              <a:lnSpc>
                <a:spcPct val="105000"/>
              </a:lnSpc>
              <a:spcBef>
                <a:spcPts val="1500"/>
              </a:spcBef>
              <a:spcAft>
                <a:spcPts val="1000"/>
              </a:spcAft>
            </a:pPr>
            <a:r>
              <a:rPr lang="nb-NO" sz="1600" b="1" cap="all" dirty="0" smtClean="0">
                <a:solidFill>
                  <a:srgbClr val="622423"/>
                </a:solidFill>
                <a:latin typeface="Cambria" panose="02040503050406030204" pitchFamily="18" charset="0"/>
              </a:rPr>
              <a:t>Oppholdsrom og kaffekrok</a:t>
            </a:r>
          </a:p>
          <a:p>
            <a:pPr>
              <a:lnSpc>
                <a:spcPct val="105000"/>
              </a:lnSpc>
              <a:spcAft>
                <a:spcPts val="1000"/>
              </a:spcAft>
            </a:pPr>
            <a:r>
              <a:rPr lang="nb-NO" sz="1400" dirty="0" smtClean="0">
                <a:latin typeface="Cambria" panose="02040503050406030204" pitchFamily="18" charset="0"/>
                <a:ea typeface="Times New Roman" panose="02020603050405020304" pitchFamily="18" charset="0"/>
                <a:cs typeface="Times New Roman" panose="02020603050405020304" pitchFamily="18" charset="0"/>
              </a:rPr>
              <a:t>Vi </a:t>
            </a:r>
            <a:r>
              <a:rPr lang="nb-NO" sz="1400" dirty="0">
                <a:latin typeface="Cambria" panose="02040503050406030204" pitchFamily="18" charset="0"/>
                <a:ea typeface="Times New Roman" panose="02020603050405020304" pitchFamily="18" charset="0"/>
                <a:cs typeface="Times New Roman" panose="02020603050405020304" pitchFamily="18" charset="0"/>
              </a:rPr>
              <a:t>mangler det rommet der de kan oppholde seg utover kveldene og der de kan drikke kaffe rett etter middag. </a:t>
            </a:r>
            <a:endParaRPr lang="nb-NO" sz="14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611560" y="764704"/>
            <a:ext cx="8064896" cy="6099106"/>
          </a:xfrm>
          <a:prstGeom prst="rect">
            <a:avLst/>
          </a:prstGeom>
        </p:spPr>
        <p:txBody>
          <a:bodyPr wrap="square">
            <a:spAutoFit/>
          </a:bodyPr>
          <a:lstStyle/>
          <a:p>
            <a:pPr>
              <a:spcBef>
                <a:spcPts val="1000"/>
              </a:spcBef>
              <a:spcAft>
                <a:spcPts val="0"/>
              </a:spcAft>
            </a:pPr>
            <a:r>
              <a:rPr lang="nb-NO" b="1" dirty="0" smtClean="0">
                <a:solidFill>
                  <a:srgbClr val="000000"/>
                </a:solidFill>
                <a:ea typeface="ヒラギノ角ゴ Pro W3"/>
                <a:cs typeface="Times New Roman" panose="02020603050405020304" pitchFamily="18" charset="0"/>
              </a:rPr>
              <a:t>Bærekraft</a:t>
            </a:r>
            <a:endParaRPr lang="nb-NO" b="1" dirty="0">
              <a:solidFill>
                <a:srgbClr val="000000"/>
              </a:solidFill>
              <a:ea typeface="ヒラギノ角ゴ Pro W3"/>
              <a:cs typeface="Times New Roman" panose="02020603050405020304" pitchFamily="18" charset="0"/>
            </a:endParaRPr>
          </a:p>
          <a:p>
            <a:pPr>
              <a:spcAft>
                <a:spcPts val="0"/>
              </a:spcAft>
            </a:pPr>
            <a:r>
              <a:rPr lang="nb-NO" sz="1600" dirty="0">
                <a:solidFill>
                  <a:srgbClr val="000000"/>
                </a:solidFill>
                <a:ea typeface="ヒラギノ角ゴ Pro W3"/>
                <a:cs typeface="Times New Roman" panose="02020603050405020304" pitchFamily="18" charset="0"/>
              </a:rPr>
              <a:t>Vi ser flere muligheter for å bli en skole som reiser og underviser mer bærekraftig og har mer fokus på etikk. </a:t>
            </a:r>
          </a:p>
          <a:p>
            <a:pPr marL="285750" lvl="0" indent="-285750">
              <a:spcAft>
                <a:spcPts val="0"/>
              </a:spcAft>
              <a:buFont typeface="Arial" panose="020B0604020202020204" pitchFamily="34" charset="0"/>
              <a:buChar char="•"/>
            </a:pPr>
            <a:r>
              <a:rPr lang="nb-NO" sz="1400" dirty="0">
                <a:ea typeface="Cambria" panose="02040503050406030204" pitchFamily="18" charset="0"/>
                <a:cs typeface="Times New Roman" panose="02020603050405020304" pitchFamily="18" charset="0"/>
              </a:rPr>
              <a:t>Når vi skal reise til/fra flyplasser eller reise fra punkt a til punkt b skal vi i størst mulig grad basere oss på </a:t>
            </a:r>
            <a:r>
              <a:rPr lang="nb-NO" sz="1400" dirty="0">
                <a:solidFill>
                  <a:srgbClr val="FF0000"/>
                </a:solidFill>
                <a:ea typeface="Cambria" panose="02040503050406030204" pitchFamily="18" charset="0"/>
                <a:cs typeface="Times New Roman" panose="02020603050405020304" pitchFamily="18" charset="0"/>
              </a:rPr>
              <a:t>offentlig transport </a:t>
            </a:r>
            <a:r>
              <a:rPr lang="nb-NO" sz="1400" dirty="0">
                <a:ea typeface="Cambria" panose="02040503050406030204" pitchFamily="18" charset="0"/>
                <a:cs typeface="Times New Roman" panose="02020603050405020304" pitchFamily="18" charset="0"/>
              </a:rPr>
              <a:t>framfor å chartre </a:t>
            </a:r>
            <a:r>
              <a:rPr lang="nb-NO" sz="1400" dirty="0" smtClean="0">
                <a:ea typeface="Cambria" panose="02040503050406030204" pitchFamily="18" charset="0"/>
                <a:cs typeface="Times New Roman" panose="02020603050405020304" pitchFamily="18" charset="0"/>
              </a:rPr>
              <a:t>busser/drosjer</a:t>
            </a:r>
          </a:p>
          <a:p>
            <a:pPr marL="285750" lvl="0" indent="-285750">
              <a:spcAft>
                <a:spcPts val="0"/>
              </a:spcAft>
              <a:buFont typeface="Arial" panose="020B0604020202020204" pitchFamily="34" charset="0"/>
              <a:buChar char="•"/>
            </a:pPr>
            <a:r>
              <a:rPr lang="nb-NO" sz="1400" dirty="0" smtClean="0">
                <a:ea typeface="Cambria" panose="02040503050406030204" pitchFamily="18" charset="0"/>
                <a:cs typeface="Times New Roman" panose="02020603050405020304" pitchFamily="18" charset="0"/>
              </a:rPr>
              <a:t>Det </a:t>
            </a:r>
            <a:r>
              <a:rPr lang="nb-NO" sz="1400" dirty="0">
                <a:ea typeface="Cambria" panose="02040503050406030204" pitchFamily="18" charset="0"/>
                <a:cs typeface="Times New Roman" panose="02020603050405020304" pitchFamily="18" charset="0"/>
              </a:rPr>
              <a:t>skal være et mål at vi i størst mulig grad </a:t>
            </a:r>
            <a:r>
              <a:rPr lang="nb-NO" sz="1400" dirty="0">
                <a:solidFill>
                  <a:srgbClr val="FF0000"/>
                </a:solidFill>
                <a:ea typeface="Cambria" panose="02040503050406030204" pitchFamily="18" charset="0"/>
                <a:cs typeface="Times New Roman" panose="02020603050405020304" pitchFamily="18" charset="0"/>
              </a:rPr>
              <a:t>effektiviserer </a:t>
            </a:r>
            <a:r>
              <a:rPr lang="nb-NO" sz="1400" dirty="0" smtClean="0">
                <a:solidFill>
                  <a:srgbClr val="FF0000"/>
                </a:solidFill>
                <a:ea typeface="Cambria" panose="02040503050406030204" pitchFamily="18" charset="0"/>
                <a:cs typeface="Times New Roman" panose="02020603050405020304" pitchFamily="18" charset="0"/>
              </a:rPr>
              <a:t>reisene</a:t>
            </a:r>
            <a:r>
              <a:rPr lang="nb-NO" sz="1400" dirty="0" smtClean="0">
                <a:ea typeface="Cambria" panose="02040503050406030204" pitchFamily="18" charset="0"/>
                <a:cs typeface="Times New Roman" panose="02020603050405020304" pitchFamily="18" charset="0"/>
              </a:rPr>
              <a:t>. Det </a:t>
            </a:r>
            <a:r>
              <a:rPr lang="nb-NO" sz="1400" dirty="0">
                <a:ea typeface="Cambria" panose="02040503050406030204" pitchFamily="18" charset="0"/>
                <a:cs typeface="Times New Roman" panose="02020603050405020304" pitchFamily="18" charset="0"/>
              </a:rPr>
              <a:t>skal også være et mål at hver elev har maks </a:t>
            </a:r>
            <a:r>
              <a:rPr lang="nb-NO" sz="1400" dirty="0" smtClean="0">
                <a:ea typeface="Cambria" panose="02040503050406030204" pitchFamily="18" charset="0"/>
                <a:cs typeface="Times New Roman" panose="02020603050405020304" pitchFamily="18" charset="0"/>
              </a:rPr>
              <a:t>én </a:t>
            </a:r>
            <a:r>
              <a:rPr lang="nb-NO" sz="1400" dirty="0">
                <a:ea typeface="Cambria" panose="02040503050406030204" pitchFamily="18" charset="0"/>
                <a:cs typeface="Times New Roman" panose="02020603050405020304" pitchFamily="18" charset="0"/>
              </a:rPr>
              <a:t>reise utenfor Europa.</a:t>
            </a:r>
          </a:p>
          <a:p>
            <a:pPr marL="285750" lvl="0" indent="-285750">
              <a:spcAft>
                <a:spcPts val="1000"/>
              </a:spcAft>
              <a:buFont typeface="Arial" panose="020B0604020202020204" pitchFamily="34" charset="0"/>
              <a:buChar char="•"/>
            </a:pPr>
            <a:r>
              <a:rPr lang="nb-NO" sz="1400" dirty="0">
                <a:ea typeface="Cambria" panose="02040503050406030204" pitchFamily="18" charset="0"/>
                <a:cs typeface="Times New Roman" panose="02020603050405020304" pitchFamily="18" charset="0"/>
              </a:rPr>
              <a:t>Vi skal utrede muligheten for å skaffe i alle fall en </a:t>
            </a:r>
            <a:r>
              <a:rPr lang="nb-NO" sz="1400" dirty="0">
                <a:solidFill>
                  <a:srgbClr val="FF0000"/>
                </a:solidFill>
                <a:ea typeface="Cambria" panose="02040503050406030204" pitchFamily="18" charset="0"/>
                <a:cs typeface="Times New Roman" panose="02020603050405020304" pitchFamily="18" charset="0"/>
              </a:rPr>
              <a:t>el-bil</a:t>
            </a:r>
            <a:r>
              <a:rPr lang="nb-NO" sz="1400" dirty="0">
                <a:ea typeface="Cambria" panose="02040503050406030204" pitchFamily="18" charset="0"/>
                <a:cs typeface="Times New Roman" panose="02020603050405020304" pitchFamily="18" charset="0"/>
              </a:rPr>
              <a:t> til skolen som skal brukes på kortere turer i nærområdet. </a:t>
            </a:r>
            <a:endParaRPr lang="nb-NO" sz="1400" dirty="0">
              <a:effectLst/>
              <a:ea typeface="Cambria" panose="02040503050406030204" pitchFamily="18" charset="0"/>
              <a:cs typeface="Times New Roman" panose="02020603050405020304" pitchFamily="18" charset="0"/>
            </a:endParaRPr>
          </a:p>
          <a:p>
            <a:r>
              <a:rPr lang="nb-NO" b="1" dirty="0" smtClean="0"/>
              <a:t>Turenes </a:t>
            </a:r>
            <a:r>
              <a:rPr lang="nb-NO" b="1" dirty="0"/>
              <a:t>pedagogiske opplegg</a:t>
            </a:r>
          </a:p>
          <a:p>
            <a:r>
              <a:rPr lang="nb-NO" sz="1600" dirty="0"/>
              <a:t>Noen uttalte mål for det pedagogiske opplegget på reisene:</a:t>
            </a:r>
          </a:p>
          <a:p>
            <a:pPr marL="285750" lvl="0" indent="-285750">
              <a:buFont typeface="Arial" panose="020B0604020202020204" pitchFamily="34" charset="0"/>
              <a:buChar char="•"/>
            </a:pPr>
            <a:r>
              <a:rPr lang="nb-NO" sz="1400" dirty="0"/>
              <a:t>Turen må sette fokus på perspektiver som er vanskelig å jobbe med hjemme. </a:t>
            </a:r>
          </a:p>
          <a:p>
            <a:pPr marL="285750" lvl="0" indent="-285750">
              <a:buFont typeface="Arial" panose="020B0604020202020204" pitchFamily="34" charset="0"/>
              <a:buChar char="•"/>
            </a:pPr>
            <a:r>
              <a:rPr lang="nb-NO" sz="1400" dirty="0"/>
              <a:t>Vi skal forbedre for- og etterarbeidet vi gjør sammen med elevene. </a:t>
            </a:r>
          </a:p>
          <a:p>
            <a:pPr marL="285750" lvl="0" indent="-285750">
              <a:buFont typeface="Arial" panose="020B0604020202020204" pitchFamily="34" charset="0"/>
              <a:buChar char="•"/>
            </a:pPr>
            <a:r>
              <a:rPr lang="nb-NO" sz="1400" dirty="0"/>
              <a:t>Det skal være fokus på etikk: </a:t>
            </a:r>
            <a:r>
              <a:rPr lang="nb-NO" sz="1400" dirty="0" smtClean="0"/>
              <a:t>Blir </a:t>
            </a:r>
            <a:r>
              <a:rPr lang="nb-NO" sz="1400" dirty="0"/>
              <a:t>vi observatører eller </a:t>
            </a:r>
            <a:r>
              <a:rPr lang="nb-NO" sz="1400" dirty="0" smtClean="0"/>
              <a:t>medmennesker</a:t>
            </a:r>
            <a:r>
              <a:rPr lang="nb-NO" sz="1400" dirty="0"/>
              <a:t>?</a:t>
            </a:r>
          </a:p>
          <a:p>
            <a:pPr marL="285750" lvl="0" indent="-285750">
              <a:buFont typeface="Arial" panose="020B0604020202020204" pitchFamily="34" charset="0"/>
              <a:buChar char="•"/>
            </a:pPr>
            <a:r>
              <a:rPr lang="nb-NO" sz="1400" dirty="0" smtClean="0"/>
              <a:t>Oppsøke </a:t>
            </a:r>
            <a:r>
              <a:rPr lang="nb-NO" sz="1400" dirty="0"/>
              <a:t>ulike former for rettferdighetsarbeid for å møte et større bilde av landene og byene vi besøker</a:t>
            </a:r>
          </a:p>
          <a:p>
            <a:pPr marL="285750" lvl="0" indent="-285750">
              <a:buFont typeface="Arial" panose="020B0604020202020204" pitchFamily="34" charset="0"/>
              <a:buChar char="•"/>
            </a:pPr>
            <a:r>
              <a:rPr lang="nb-NO" sz="1400" dirty="0" smtClean="0"/>
              <a:t>Jobbe </a:t>
            </a:r>
            <a:r>
              <a:rPr lang="nb-NO" sz="1400" dirty="0"/>
              <a:t>holdningsskapende i forhold til temaer som: menneskehandel, bærekraftig handel, bærekraftig reise og sosial </a:t>
            </a:r>
            <a:r>
              <a:rPr lang="nb-NO" sz="1400" dirty="0" smtClean="0"/>
              <a:t>rettferdighet</a:t>
            </a:r>
          </a:p>
          <a:p>
            <a:pPr marL="285750" lvl="0" indent="-285750">
              <a:buFont typeface="Arial" panose="020B0604020202020204" pitchFamily="34" charset="0"/>
              <a:buChar char="•"/>
            </a:pPr>
            <a:endParaRPr lang="nb-NO" sz="1400" dirty="0" smtClean="0"/>
          </a:p>
          <a:p>
            <a:r>
              <a:rPr lang="nb-NO" b="1" dirty="0" smtClean="0"/>
              <a:t>Planlegging</a:t>
            </a:r>
            <a:endParaRPr lang="nb-NO" b="1" dirty="0"/>
          </a:p>
          <a:p>
            <a:r>
              <a:rPr lang="nb-NO" sz="1600" dirty="0"/>
              <a:t>Planleggingsnivået er svært viktig for å få et skoleår til å flyte. </a:t>
            </a:r>
          </a:p>
          <a:p>
            <a:pPr marL="285750" lvl="0" indent="-285750">
              <a:buFont typeface="Arial" panose="020B0604020202020204" pitchFamily="34" charset="0"/>
              <a:buChar char="•"/>
            </a:pPr>
            <a:r>
              <a:rPr lang="nb-NO" sz="1400" dirty="0"/>
              <a:t>Det må foreligge en skikkelig plan for elevene som er igjen på skolen. </a:t>
            </a:r>
          </a:p>
          <a:p>
            <a:pPr marL="285750" lvl="0" indent="-285750">
              <a:buFont typeface="Arial" panose="020B0604020202020204" pitchFamily="34" charset="0"/>
              <a:buChar char="•"/>
            </a:pPr>
            <a:r>
              <a:rPr lang="nb-NO" sz="1400" dirty="0"/>
              <a:t>Det må være dialog mellom lærerne for å unngå ”krasj”. </a:t>
            </a:r>
          </a:p>
          <a:p>
            <a:pPr marL="285750" lvl="0" indent="-285750">
              <a:buFont typeface="Arial" panose="020B0604020202020204" pitchFamily="34" charset="0"/>
              <a:buChar char="•"/>
            </a:pPr>
            <a:r>
              <a:rPr lang="nb-NO" sz="1400" dirty="0"/>
              <a:t>Det settes ned en gruppe som jobber med å videreutvikle reiseskjemaet som foreligger. </a:t>
            </a:r>
          </a:p>
          <a:p>
            <a:pPr marL="285750" lvl="0" indent="-285750">
              <a:buFont typeface="Arial" panose="020B0604020202020204" pitchFamily="34" charset="0"/>
              <a:buChar char="•"/>
            </a:pPr>
            <a:r>
              <a:rPr lang="nb-NO" sz="1400" dirty="0"/>
              <a:t>Det lages en egen database med navn på elevens pårørende. </a:t>
            </a:r>
          </a:p>
          <a:p>
            <a:pPr marL="285750" lvl="0" indent="-285750">
              <a:buFont typeface="Arial" panose="020B0604020202020204" pitchFamily="34" charset="0"/>
              <a:buChar char="•"/>
            </a:pPr>
            <a:endParaRPr lang="nb-NO" sz="1400" dirty="0"/>
          </a:p>
          <a:p>
            <a:pPr marL="342900" lvl="0" indent="-342900">
              <a:spcAft>
                <a:spcPts val="1000"/>
              </a:spcAft>
              <a:buFont typeface="Calibri" panose="020F0502020204030204" pitchFamily="34" charset="0"/>
              <a:buChar char="-"/>
            </a:pPr>
            <a:endParaRPr lang="nb-NO" sz="1400" dirty="0">
              <a:effectLst/>
              <a:ea typeface="Cambria" panose="02040503050406030204" pitchFamily="18" charset="0"/>
              <a:cs typeface="Times New Roman" panose="02020603050405020304" pitchFamily="18" charset="0"/>
            </a:endParaRPr>
          </a:p>
        </p:txBody>
      </p:sp>
      <p:sp>
        <p:nvSpPr>
          <p:cNvPr id="4" name="Tittel 1"/>
          <p:cNvSpPr txBox="1">
            <a:spLocks/>
          </p:cNvSpPr>
          <p:nvPr/>
        </p:nvSpPr>
        <p:spPr>
          <a:xfrm>
            <a:off x="456214" y="0"/>
            <a:ext cx="8229600" cy="84824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smtClean="0">
                <a:solidFill>
                  <a:srgbClr val="FF0000"/>
                </a:solidFill>
                <a:effectLst>
                  <a:outerShdw blurRad="38100" dist="38100" dir="2700000" algn="tl">
                    <a:srgbClr val="000000">
                      <a:alpha val="43137"/>
                    </a:srgbClr>
                  </a:outerShdw>
                </a:effectLst>
              </a:rPr>
              <a:t>Å iverksette tiltak</a:t>
            </a:r>
            <a:endParaRPr lang="nb-NO" sz="3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277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animEffect transition="in" filter="fade">
                                      <p:cBhvr>
                                        <p:cTn id="7" dur="1000"/>
                                        <p:tgtEl>
                                          <p:spTgt spid="3">
                                            <p:txEl>
                                              <p:pRg st="13" end="13"/>
                                            </p:txEl>
                                          </p:spTgt>
                                        </p:tgtEl>
                                      </p:cBhvr>
                                    </p:animEffect>
                                    <p:anim calcmode="lin" valueType="num">
                                      <p:cBhvr>
                                        <p:cTn id="8"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4" end="14"/>
                                            </p:txEl>
                                          </p:spTgt>
                                        </p:tgtEl>
                                        <p:attrNameLst>
                                          <p:attrName>style.visibility</p:attrName>
                                        </p:attrNameLst>
                                      </p:cBhvr>
                                      <p:to>
                                        <p:strVal val="visible"/>
                                      </p:to>
                                    </p:set>
                                    <p:animEffect transition="in" filter="fade">
                                      <p:cBhvr>
                                        <p:cTn id="12" dur="1000"/>
                                        <p:tgtEl>
                                          <p:spTgt spid="3">
                                            <p:txEl>
                                              <p:pRg st="14" end="14"/>
                                            </p:txEl>
                                          </p:spTgt>
                                        </p:tgtEl>
                                      </p:cBhvr>
                                    </p:animEffect>
                                    <p:anim calcmode="lin" valueType="num">
                                      <p:cBhvr>
                                        <p:cTn id="1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5" end="15"/>
                                            </p:txEl>
                                          </p:spTgt>
                                        </p:tgtEl>
                                        <p:attrNameLst>
                                          <p:attrName>style.visibility</p:attrName>
                                        </p:attrNameLst>
                                      </p:cBhvr>
                                      <p:to>
                                        <p:strVal val="visible"/>
                                      </p:to>
                                    </p:set>
                                    <p:animEffect transition="in" filter="fade">
                                      <p:cBhvr>
                                        <p:cTn id="17" dur="1000"/>
                                        <p:tgtEl>
                                          <p:spTgt spid="3">
                                            <p:txEl>
                                              <p:pRg st="15" end="15"/>
                                            </p:txEl>
                                          </p:spTgt>
                                        </p:tgtEl>
                                      </p:cBhvr>
                                    </p:animEffect>
                                    <p:anim calcmode="lin" valueType="num">
                                      <p:cBhvr>
                                        <p:cTn id="1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16" end="16"/>
                                            </p:txEl>
                                          </p:spTgt>
                                        </p:tgtEl>
                                        <p:attrNameLst>
                                          <p:attrName>style.visibility</p:attrName>
                                        </p:attrNameLst>
                                      </p:cBhvr>
                                      <p:to>
                                        <p:strVal val="visible"/>
                                      </p:to>
                                    </p:set>
                                    <p:animEffect transition="in" filter="fade">
                                      <p:cBhvr>
                                        <p:cTn id="22" dur="1000"/>
                                        <p:tgtEl>
                                          <p:spTgt spid="3">
                                            <p:txEl>
                                              <p:pRg st="16" end="16"/>
                                            </p:txEl>
                                          </p:spTgt>
                                        </p:tgtEl>
                                      </p:cBhvr>
                                    </p:animEffect>
                                    <p:anim calcmode="lin" valueType="num">
                                      <p:cBhvr>
                                        <p:cTn id="23"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17" end="17"/>
                                            </p:txEl>
                                          </p:spTgt>
                                        </p:tgtEl>
                                        <p:attrNameLst>
                                          <p:attrName>style.visibility</p:attrName>
                                        </p:attrNameLst>
                                      </p:cBhvr>
                                      <p:to>
                                        <p:strVal val="visible"/>
                                      </p:to>
                                    </p:set>
                                    <p:animEffect transition="in" filter="fade">
                                      <p:cBhvr>
                                        <p:cTn id="27" dur="1000"/>
                                        <p:tgtEl>
                                          <p:spTgt spid="3">
                                            <p:txEl>
                                              <p:pRg st="17" end="17"/>
                                            </p:txEl>
                                          </p:spTgt>
                                        </p:tgtEl>
                                      </p:cBhvr>
                                    </p:animEffect>
                                    <p:anim calcmode="lin" valueType="num">
                                      <p:cBhvr>
                                        <p:cTn id="28"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18" end="18"/>
                                            </p:txEl>
                                          </p:spTgt>
                                        </p:tgtEl>
                                        <p:attrNameLst>
                                          <p:attrName>style.visibility</p:attrName>
                                        </p:attrNameLst>
                                      </p:cBhvr>
                                      <p:to>
                                        <p:strVal val="visible"/>
                                      </p:to>
                                    </p:set>
                                    <p:animEffect transition="in" filter="fade">
                                      <p:cBhvr>
                                        <p:cTn id="32" dur="1000"/>
                                        <p:tgtEl>
                                          <p:spTgt spid="3">
                                            <p:txEl>
                                              <p:pRg st="18" end="18"/>
                                            </p:txEl>
                                          </p:spTgt>
                                        </p:tgtEl>
                                      </p:cBhvr>
                                    </p:animEffect>
                                    <p:anim calcmode="lin" valueType="num">
                                      <p:cBhvr>
                                        <p:cTn id="33"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11560" y="764704"/>
            <a:ext cx="8064896" cy="5262979"/>
          </a:xfrm>
          <a:prstGeom prst="rect">
            <a:avLst/>
          </a:prstGeom>
        </p:spPr>
        <p:txBody>
          <a:bodyPr wrap="square">
            <a:spAutoFit/>
          </a:bodyPr>
          <a:lstStyle/>
          <a:p>
            <a:pPr>
              <a:spcBef>
                <a:spcPts val="1000"/>
              </a:spcBef>
              <a:spcAft>
                <a:spcPts val="0"/>
              </a:spcAft>
            </a:pPr>
            <a:r>
              <a:rPr lang="nb-NO" b="1" dirty="0" smtClean="0"/>
              <a:t>Reisenes </a:t>
            </a:r>
            <a:r>
              <a:rPr lang="nb-NO" b="1" dirty="0"/>
              <a:t>markedsføringsverdi</a:t>
            </a:r>
          </a:p>
          <a:p>
            <a:r>
              <a:rPr lang="nb-NO" sz="1600" dirty="0"/>
              <a:t>Turene er en sentral del av markedsføringsarbeidet vårt. Vi ønsker å jobbe videre med følgende problemstillinger:</a:t>
            </a:r>
          </a:p>
          <a:p>
            <a:pPr marL="285750" lvl="0" indent="-285750">
              <a:buFont typeface="Arial" panose="020B0604020202020204" pitchFamily="34" charset="0"/>
              <a:buChar char="•"/>
            </a:pPr>
            <a:r>
              <a:rPr lang="nb-NO" sz="1400" dirty="0"/>
              <a:t>Skal fokuset på bærekraft være viktigere enn fokuset på markedsføring?</a:t>
            </a:r>
          </a:p>
          <a:p>
            <a:pPr marL="285750" lvl="0" indent="-285750">
              <a:buFont typeface="Arial" panose="020B0604020202020204" pitchFamily="34" charset="0"/>
              <a:buChar char="•"/>
            </a:pPr>
            <a:r>
              <a:rPr lang="nb-NO" sz="1400" dirty="0"/>
              <a:t>Hvordan kan vi endre skoleåret og markedsføringen til å handle om mer enn turer? Dette innebærer et uttalt ønske om mer fokus på skolehverdagen enn på turer. Dette gjelder så vel i markedsføringen som i det generelle plan- og gjennomføringsarbeidet på skolen. </a:t>
            </a:r>
            <a:endParaRPr lang="nb-NO" sz="1400" dirty="0" smtClean="0"/>
          </a:p>
          <a:p>
            <a:pPr lvl="0"/>
            <a:endParaRPr lang="nb-NO" sz="1400" dirty="0"/>
          </a:p>
          <a:p>
            <a:pPr marL="285750" lvl="0" indent="-285750">
              <a:buFont typeface="Arial" panose="020B0604020202020204" pitchFamily="34" charset="0"/>
              <a:buChar char="•"/>
            </a:pPr>
            <a:endParaRPr lang="nb-NO" dirty="0" smtClean="0"/>
          </a:p>
          <a:p>
            <a:pPr lvl="0"/>
            <a:r>
              <a:rPr lang="nb-NO" b="1" dirty="0" smtClean="0"/>
              <a:t>Å iverksette tiltak er å gjøre forbedringer. Hva slags tiltak ser vi?</a:t>
            </a:r>
          </a:p>
          <a:p>
            <a:pPr marL="285750" lvl="0" indent="-285750">
              <a:buFont typeface="Arial" panose="020B0604020202020204" pitchFamily="34" charset="0"/>
              <a:buChar char="•"/>
            </a:pPr>
            <a:r>
              <a:rPr lang="nb-NO" dirty="0" smtClean="0"/>
              <a:t>Praktiske? Pedagogiske? Ideologiske? Strukturelle?</a:t>
            </a:r>
          </a:p>
          <a:p>
            <a:pPr marL="285750" lvl="0" indent="-285750">
              <a:buFont typeface="Arial" panose="020B0604020202020204" pitchFamily="34" charset="0"/>
              <a:buChar char="•"/>
            </a:pPr>
            <a:r>
              <a:rPr lang="nb-NO" dirty="0" smtClean="0"/>
              <a:t>Er det forbindelse mellom skolens verdier og tiltakene?</a:t>
            </a:r>
          </a:p>
          <a:p>
            <a:pPr lvl="0"/>
            <a:endParaRPr lang="nb-NO" dirty="0" smtClean="0"/>
          </a:p>
          <a:p>
            <a:pPr lvl="0"/>
            <a:r>
              <a:rPr lang="nb-NO" dirty="0" smtClean="0"/>
              <a:t>Å starte eller legge ned linjer er eksempler på strukturelle tiltak. Skjer dette på grunnlag av skolens selvevalueringsprosess? Hva med innkjøp av nytt utstyr? Kunstnerisk utsmykning av skolen? Hvilke prosesser egner seg til selvevaluering?</a:t>
            </a:r>
          </a:p>
          <a:p>
            <a:pPr lvl="0"/>
            <a:r>
              <a:rPr lang="nb-NO" dirty="0" smtClean="0"/>
              <a:t>Folkehøgskolen er et fritt skoleslag. Er det begrensinger på endringene vi kan gjøre?</a:t>
            </a:r>
          </a:p>
          <a:p>
            <a:pPr lvl="0"/>
            <a:endParaRPr lang="nb-NO" dirty="0"/>
          </a:p>
          <a:p>
            <a:pPr lvl="0"/>
            <a:r>
              <a:rPr lang="nb-NO" b="1" dirty="0" smtClean="0"/>
              <a:t>Et tiårsperspektiv:</a:t>
            </a:r>
          </a:p>
          <a:p>
            <a:pPr lvl="0"/>
            <a:r>
              <a:rPr lang="nb-NO" dirty="0" smtClean="0"/>
              <a:t>Hvilke(t) team(er) er viktig(e) nok til at vi bør arbeide med det/dem i ti år framover?</a:t>
            </a:r>
          </a:p>
        </p:txBody>
      </p:sp>
      <p:sp>
        <p:nvSpPr>
          <p:cNvPr id="3" name="Tittel 1"/>
          <p:cNvSpPr txBox="1">
            <a:spLocks/>
          </p:cNvSpPr>
          <p:nvPr/>
        </p:nvSpPr>
        <p:spPr>
          <a:xfrm>
            <a:off x="456214" y="0"/>
            <a:ext cx="8229600" cy="84824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smtClean="0">
                <a:solidFill>
                  <a:srgbClr val="FF0000"/>
                </a:solidFill>
                <a:effectLst>
                  <a:outerShdw blurRad="38100" dist="38100" dir="2700000" algn="tl">
                    <a:srgbClr val="000000">
                      <a:alpha val="43137"/>
                    </a:srgbClr>
                  </a:outerShdw>
                </a:effectLst>
              </a:rPr>
              <a:t>Å iverksette tiltak</a:t>
            </a:r>
            <a:endParaRPr lang="nb-NO" sz="3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958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fade">
                                      <p:cBhvr>
                                        <p:cTn id="7" dur="1000"/>
                                        <p:tgtEl>
                                          <p:spTgt spid="2">
                                            <p:txEl>
                                              <p:pRg st="10" end="10"/>
                                            </p:txEl>
                                          </p:spTgt>
                                        </p:tgtEl>
                                      </p:cBhvr>
                                    </p:animEffect>
                                    <p:anim calcmode="lin" valueType="num">
                                      <p:cBhvr>
                                        <p:cTn id="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1" end="11"/>
                                            </p:txEl>
                                          </p:spTgt>
                                        </p:tgtEl>
                                        <p:attrNameLst>
                                          <p:attrName>style.visibility</p:attrName>
                                        </p:attrNameLst>
                                      </p:cBhvr>
                                      <p:to>
                                        <p:strVal val="visible"/>
                                      </p:to>
                                    </p:set>
                                    <p:animEffect transition="in" filter="fade">
                                      <p:cBhvr>
                                        <p:cTn id="12" dur="1000"/>
                                        <p:tgtEl>
                                          <p:spTgt spid="2">
                                            <p:txEl>
                                              <p:pRg st="11" end="11"/>
                                            </p:txEl>
                                          </p:spTgt>
                                        </p:tgtEl>
                                      </p:cBhvr>
                                    </p:animEffect>
                                    <p:anim calcmode="lin" valueType="num">
                                      <p:cBhvr>
                                        <p:cTn id="1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3" end="13"/>
                                            </p:txEl>
                                          </p:spTgt>
                                        </p:tgtEl>
                                        <p:attrNameLst>
                                          <p:attrName>style.visibility</p:attrName>
                                        </p:attrNameLst>
                                      </p:cBhvr>
                                      <p:to>
                                        <p:strVal val="visible"/>
                                      </p:to>
                                    </p:set>
                                    <p:animEffect transition="in" filter="fade">
                                      <p:cBhvr>
                                        <p:cTn id="17" dur="1000"/>
                                        <p:tgtEl>
                                          <p:spTgt spid="2">
                                            <p:txEl>
                                              <p:pRg st="13" end="13"/>
                                            </p:txEl>
                                          </p:spTgt>
                                        </p:tgtEl>
                                      </p:cBhvr>
                                    </p:animEffect>
                                    <p:anim calcmode="lin" valueType="num">
                                      <p:cBhvr>
                                        <p:cTn id="1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4" end="14"/>
                                            </p:txEl>
                                          </p:spTgt>
                                        </p:tgtEl>
                                        <p:attrNameLst>
                                          <p:attrName>style.visibility</p:attrName>
                                        </p:attrNameLst>
                                      </p:cBhvr>
                                      <p:to>
                                        <p:strVal val="visible"/>
                                      </p:to>
                                    </p:set>
                                    <p:animEffect transition="in" filter="fade">
                                      <p:cBhvr>
                                        <p:cTn id="22" dur="1000"/>
                                        <p:tgtEl>
                                          <p:spTgt spid="2">
                                            <p:txEl>
                                              <p:pRg st="14" end="14"/>
                                            </p:txEl>
                                          </p:spTgt>
                                        </p:tgtEl>
                                      </p:cBhvr>
                                    </p:animEffect>
                                    <p:anim calcmode="lin" valueType="num">
                                      <p:cBhvr>
                                        <p:cTn id="23"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850106"/>
          </a:xfrm>
        </p:spPr>
        <p:txBody>
          <a:bodyPr>
            <a:normAutofit/>
          </a:bodyPr>
          <a:lstStyle/>
          <a:p>
            <a:r>
              <a:rPr lang="nb-NO" sz="3600" dirty="0" smtClean="0">
                <a:solidFill>
                  <a:srgbClr val="FF0000"/>
                </a:solidFill>
                <a:effectLst>
                  <a:outerShdw blurRad="38100" dist="38100" dir="2700000" algn="tl">
                    <a:srgbClr val="000000">
                      <a:alpha val="43137"/>
                    </a:srgbClr>
                  </a:outerShdw>
                </a:effectLst>
              </a:rPr>
              <a:t>Bakgrunn</a:t>
            </a:r>
            <a:endParaRPr lang="nb-NO" sz="3600" dirty="0">
              <a:solidFill>
                <a:srgbClr val="FF0000"/>
              </a:solidFill>
              <a:effectLst>
                <a:outerShdw blurRad="38100" dist="38100" dir="2700000" algn="tl">
                  <a:srgbClr val="000000">
                    <a:alpha val="43137"/>
                  </a:srgbClr>
                </a:outerShdw>
              </a:effectLst>
            </a:endParaRPr>
          </a:p>
        </p:txBody>
      </p:sp>
      <p:pic>
        <p:nvPicPr>
          <p:cNvPr id="3"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092280" y="6093296"/>
            <a:ext cx="1905000" cy="628651"/>
          </a:xfrm>
          <a:prstGeom prst="rect">
            <a:avLst/>
          </a:prstGeom>
          <a:noFill/>
        </p:spPr>
      </p:pic>
      <p:sp>
        <p:nvSpPr>
          <p:cNvPr id="7169" name="Rectangle 1"/>
          <p:cNvSpPr>
            <a:spLocks noChangeArrowheads="1"/>
          </p:cNvSpPr>
          <p:nvPr/>
        </p:nvSpPr>
        <p:spPr bwMode="auto">
          <a:xfrm rot="10800000" flipV="1">
            <a:off x="1439652" y="1391870"/>
            <a:ext cx="626469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endParaRPr lang="nb-NO" sz="1600" b="1" dirty="0"/>
          </a:p>
          <a:p>
            <a:pPr lvl="0" eaLnBrk="0" fontAlgn="base" hangingPunct="0">
              <a:spcBef>
                <a:spcPct val="0"/>
              </a:spcBef>
              <a:spcAft>
                <a:spcPct val="0"/>
              </a:spcAft>
            </a:pPr>
            <a:r>
              <a:rPr lang="nb-NO" sz="1600" b="1" dirty="0" smtClean="0"/>
              <a:t>Tidligere: </a:t>
            </a:r>
          </a:p>
          <a:p>
            <a:pPr lvl="0" eaLnBrk="0" fontAlgn="base" hangingPunct="0">
              <a:spcBef>
                <a:spcPct val="0"/>
              </a:spcBef>
              <a:spcAft>
                <a:spcPct val="0"/>
              </a:spcAft>
            </a:pPr>
            <a:r>
              <a:rPr lang="nb-NO" sz="1600" b="1" dirty="0" smtClean="0"/>
              <a:t>Dokumentasjon er ikke nytt i folkehøgskolen: Omfattende arbeid lagt ned i skoledokumentasjoner </a:t>
            </a:r>
          </a:p>
          <a:p>
            <a:pPr lvl="0" eaLnBrk="0" fontAlgn="base" hangingPunct="0">
              <a:spcBef>
                <a:spcPct val="0"/>
              </a:spcBef>
              <a:spcAft>
                <a:spcPct val="0"/>
              </a:spcAft>
            </a:pPr>
            <a:endParaRPr lang="nb-NO" sz="1600" b="1" dirty="0" smtClean="0"/>
          </a:p>
          <a:p>
            <a:pPr lvl="0" eaLnBrk="0" fontAlgn="base" hangingPunct="0">
              <a:spcBef>
                <a:spcPct val="0"/>
              </a:spcBef>
              <a:spcAft>
                <a:spcPct val="0"/>
              </a:spcAft>
            </a:pPr>
            <a:r>
              <a:rPr lang="nb-NO" sz="1600" b="1" dirty="0" smtClean="0"/>
              <a:t>NOU: Frihet til mangfold (2001)</a:t>
            </a:r>
          </a:p>
          <a:p>
            <a:pPr lvl="0" eaLnBrk="0" fontAlgn="base" hangingPunct="0">
              <a:spcBef>
                <a:spcPct val="0"/>
              </a:spcBef>
              <a:spcAft>
                <a:spcPct val="0"/>
              </a:spcAft>
            </a:pPr>
            <a:endParaRPr lang="nb-NO" sz="1600" b="1" dirty="0" smtClean="0"/>
          </a:p>
          <a:p>
            <a:pPr lvl="0" eaLnBrk="0" fontAlgn="base" hangingPunct="0">
              <a:spcBef>
                <a:spcPct val="0"/>
              </a:spcBef>
              <a:spcAft>
                <a:spcPct val="0"/>
              </a:spcAft>
            </a:pPr>
            <a:r>
              <a:rPr lang="nb-NO" sz="1600" b="1" dirty="0" smtClean="0"/>
              <a:t>I målstyringens tid</a:t>
            </a:r>
          </a:p>
          <a:p>
            <a:pPr lvl="0" eaLnBrk="0" fontAlgn="base" hangingPunct="0">
              <a:spcBef>
                <a:spcPct val="0"/>
              </a:spcBef>
              <a:spcAft>
                <a:spcPct val="0"/>
              </a:spcAft>
            </a:pPr>
            <a:endParaRPr lang="nb-NO" sz="1600" b="1" dirty="0" smtClean="0"/>
          </a:p>
          <a:p>
            <a:pPr eaLnBrk="0" fontAlgn="base" hangingPunct="0">
              <a:spcBef>
                <a:spcPct val="0"/>
              </a:spcBef>
              <a:spcAft>
                <a:spcPct val="0"/>
              </a:spcAft>
            </a:pPr>
            <a:r>
              <a:rPr lang="nb-NO" sz="1600" b="1" dirty="0"/>
              <a:t>Lov om folkehøyskoler kom i </a:t>
            </a:r>
            <a:r>
              <a:rPr lang="nb-NO" sz="1600" b="1" dirty="0" smtClean="0"/>
              <a:t>2002: Allmenndanning, folkeopplysning, verdigrunnlag</a:t>
            </a:r>
          </a:p>
          <a:p>
            <a:pPr eaLnBrk="0" fontAlgn="base" hangingPunct="0">
              <a:spcBef>
                <a:spcPct val="0"/>
              </a:spcBef>
              <a:spcAft>
                <a:spcPct val="0"/>
              </a:spcAft>
            </a:pPr>
            <a:endParaRPr lang="nb-NO" sz="1600" b="1" dirty="0"/>
          </a:p>
          <a:p>
            <a:pPr eaLnBrk="0" fontAlgn="base" hangingPunct="0">
              <a:spcBef>
                <a:spcPct val="0"/>
              </a:spcBef>
              <a:spcAft>
                <a:spcPct val="0"/>
              </a:spcAft>
            </a:pPr>
            <a:r>
              <a:rPr lang="nb-NO" sz="1600" b="1" dirty="0" smtClean="0"/>
              <a:t>Krav </a:t>
            </a:r>
            <a:r>
              <a:rPr lang="nb-NO" sz="1600" b="1" dirty="0"/>
              <a:t>om </a:t>
            </a:r>
            <a:r>
              <a:rPr lang="nb-NO" sz="1600" b="1" dirty="0" smtClean="0"/>
              <a:t>selvevaluering:</a:t>
            </a:r>
          </a:p>
          <a:p>
            <a:pPr marL="285750" indent="-285750">
              <a:buFont typeface="Arial" panose="020B0604020202020204" pitchFamily="34" charset="0"/>
              <a:buChar char="•"/>
            </a:pPr>
            <a:r>
              <a:rPr lang="nb-NO" sz="1600" dirty="0" smtClean="0"/>
              <a:t>Funnene </a:t>
            </a:r>
            <a:r>
              <a:rPr lang="nb-NO" sz="1600" dirty="0"/>
              <a:t>i evalueringen er innspill til en videre </a:t>
            </a:r>
            <a:r>
              <a:rPr lang="nb-NO" sz="1600" dirty="0" smtClean="0"/>
              <a:t>prosess</a:t>
            </a:r>
            <a:endParaRPr lang="nb-NO" sz="1600" dirty="0"/>
          </a:p>
          <a:p>
            <a:pPr marL="285750" indent="-285750">
              <a:buFont typeface="Arial" panose="020B0604020202020204" pitchFamily="34" charset="0"/>
              <a:buChar char="•"/>
            </a:pPr>
            <a:r>
              <a:rPr lang="nb-NO" sz="1600" dirty="0" smtClean="0"/>
              <a:t>Evalueringen skal være en </a:t>
            </a:r>
            <a:r>
              <a:rPr lang="nb-NO" sz="1600" dirty="0"/>
              <a:t>demokratisk </a:t>
            </a:r>
            <a:r>
              <a:rPr lang="nb-NO" sz="1600" dirty="0" smtClean="0"/>
              <a:t>prosess</a:t>
            </a:r>
          </a:p>
          <a:p>
            <a:pPr marL="285750" indent="-285750">
              <a:buFont typeface="Arial" panose="020B0604020202020204" pitchFamily="34" charset="0"/>
              <a:buChar char="•"/>
            </a:pPr>
            <a:r>
              <a:rPr lang="nb-NO" sz="1600" dirty="0" smtClean="0"/>
              <a:t>Offentlig, </a:t>
            </a:r>
            <a:r>
              <a:rPr lang="nb-NO" sz="1600" smtClean="0"/>
              <a:t>formell rapport</a:t>
            </a:r>
            <a:endParaRPr lang="nb-NO" sz="1600" dirty="0"/>
          </a:p>
          <a:p>
            <a:pPr eaLnBrk="0" fontAlgn="base" hangingPunct="0">
              <a:spcBef>
                <a:spcPct val="0"/>
              </a:spcBef>
              <a:spcAft>
                <a:spcPct val="0"/>
              </a:spcAft>
            </a:pPr>
            <a:endParaRPr lang="nb-NO" sz="1600" b="1" dirty="0" smtClean="0"/>
          </a:p>
          <a:p>
            <a:pPr eaLnBrk="0" fontAlgn="base" hangingPunct="0">
              <a:spcBef>
                <a:spcPct val="0"/>
              </a:spcBef>
              <a:spcAft>
                <a:spcPct val="0"/>
              </a:spcAft>
            </a:pPr>
            <a:endParaRPr lang="nb-NO" sz="1600" b="1" dirty="0"/>
          </a:p>
          <a:p>
            <a:pPr eaLnBrk="0" fontAlgn="base" hangingPunct="0">
              <a:spcBef>
                <a:spcPct val="0"/>
              </a:spcBef>
              <a:spcAft>
                <a:spcPct val="0"/>
              </a:spcAft>
            </a:pPr>
            <a:endParaRPr lang="nb-NO" sz="1600" b="1" dirty="0" smtClean="0"/>
          </a:p>
          <a:p>
            <a:pPr lvl="0" eaLnBrk="0" fontAlgn="base" hangingPunct="0">
              <a:spcBef>
                <a:spcPct val="0"/>
              </a:spcBef>
              <a:spcAft>
                <a:spcPct val="0"/>
              </a:spcAft>
            </a:pPr>
            <a:endParaRPr lang="nb-NO"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169">
                                            <p:txEl>
                                              <p:pRg st="8" end="8"/>
                                            </p:txEl>
                                          </p:spTgt>
                                        </p:tgtEl>
                                        <p:attrNameLst>
                                          <p:attrName>style.visibility</p:attrName>
                                        </p:attrNameLst>
                                      </p:cBhvr>
                                      <p:to>
                                        <p:strVal val="visible"/>
                                      </p:to>
                                    </p:set>
                                    <p:animEffect transition="in" filter="fade">
                                      <p:cBhvr>
                                        <p:cTn id="7" dur="1000"/>
                                        <p:tgtEl>
                                          <p:spTgt spid="7169">
                                            <p:txEl>
                                              <p:pRg st="8" end="8"/>
                                            </p:txEl>
                                          </p:spTgt>
                                        </p:tgtEl>
                                      </p:cBhvr>
                                    </p:animEffect>
                                    <p:anim calcmode="lin" valueType="num">
                                      <p:cBhvr>
                                        <p:cTn id="8" dur="1000" fill="hold"/>
                                        <p:tgtEl>
                                          <p:spTgt spid="7169">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7169">
                                            <p:txEl>
                                              <p:pRg st="8" end="8"/>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169">
                                            <p:txEl>
                                              <p:pRg st="10" end="10"/>
                                            </p:txEl>
                                          </p:spTgt>
                                        </p:tgtEl>
                                        <p:attrNameLst>
                                          <p:attrName>style.visibility</p:attrName>
                                        </p:attrNameLst>
                                      </p:cBhvr>
                                      <p:to>
                                        <p:strVal val="visible"/>
                                      </p:to>
                                    </p:set>
                                    <p:animEffect transition="in" filter="fade">
                                      <p:cBhvr>
                                        <p:cTn id="12" dur="1000"/>
                                        <p:tgtEl>
                                          <p:spTgt spid="7169">
                                            <p:txEl>
                                              <p:pRg st="10" end="10"/>
                                            </p:txEl>
                                          </p:spTgt>
                                        </p:tgtEl>
                                      </p:cBhvr>
                                    </p:animEffect>
                                    <p:anim calcmode="lin" valueType="num">
                                      <p:cBhvr>
                                        <p:cTn id="13" dur="1000" fill="hold"/>
                                        <p:tgtEl>
                                          <p:spTgt spid="7169">
                                            <p:txEl>
                                              <p:pRg st="10" end="10"/>
                                            </p:txEl>
                                          </p:spTgt>
                                        </p:tgtEl>
                                        <p:attrNameLst>
                                          <p:attrName>ppt_x</p:attrName>
                                        </p:attrNameLst>
                                      </p:cBhvr>
                                      <p:tavLst>
                                        <p:tav tm="0">
                                          <p:val>
                                            <p:strVal val="#ppt_x"/>
                                          </p:val>
                                        </p:tav>
                                        <p:tav tm="100000">
                                          <p:val>
                                            <p:strVal val="#ppt_x"/>
                                          </p:val>
                                        </p:tav>
                                      </p:tavLst>
                                    </p:anim>
                                    <p:anim calcmode="lin" valueType="num">
                                      <p:cBhvr>
                                        <p:cTn id="14" dur="1000" fill="hold"/>
                                        <p:tgtEl>
                                          <p:spTgt spid="7169">
                                            <p:txEl>
                                              <p:pRg st="10" end="1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169">
                                            <p:txEl>
                                              <p:pRg st="11" end="11"/>
                                            </p:txEl>
                                          </p:spTgt>
                                        </p:tgtEl>
                                        <p:attrNameLst>
                                          <p:attrName>style.visibility</p:attrName>
                                        </p:attrNameLst>
                                      </p:cBhvr>
                                      <p:to>
                                        <p:strVal val="visible"/>
                                      </p:to>
                                    </p:set>
                                    <p:animEffect transition="in" filter="fade">
                                      <p:cBhvr>
                                        <p:cTn id="17" dur="1000"/>
                                        <p:tgtEl>
                                          <p:spTgt spid="7169">
                                            <p:txEl>
                                              <p:pRg st="11" end="11"/>
                                            </p:txEl>
                                          </p:spTgt>
                                        </p:tgtEl>
                                      </p:cBhvr>
                                    </p:animEffect>
                                    <p:anim calcmode="lin" valueType="num">
                                      <p:cBhvr>
                                        <p:cTn id="18" dur="1000" fill="hold"/>
                                        <p:tgtEl>
                                          <p:spTgt spid="7169">
                                            <p:txEl>
                                              <p:pRg st="11" end="11"/>
                                            </p:txEl>
                                          </p:spTgt>
                                        </p:tgtEl>
                                        <p:attrNameLst>
                                          <p:attrName>ppt_x</p:attrName>
                                        </p:attrNameLst>
                                      </p:cBhvr>
                                      <p:tavLst>
                                        <p:tav tm="0">
                                          <p:val>
                                            <p:strVal val="#ppt_x"/>
                                          </p:val>
                                        </p:tav>
                                        <p:tav tm="100000">
                                          <p:val>
                                            <p:strVal val="#ppt_x"/>
                                          </p:val>
                                        </p:tav>
                                      </p:tavLst>
                                    </p:anim>
                                    <p:anim calcmode="lin" valueType="num">
                                      <p:cBhvr>
                                        <p:cTn id="19" dur="1000" fill="hold"/>
                                        <p:tgtEl>
                                          <p:spTgt spid="7169">
                                            <p:txEl>
                                              <p:pRg st="11" end="1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169">
                                            <p:txEl>
                                              <p:pRg st="12" end="12"/>
                                            </p:txEl>
                                          </p:spTgt>
                                        </p:tgtEl>
                                        <p:attrNameLst>
                                          <p:attrName>style.visibility</p:attrName>
                                        </p:attrNameLst>
                                      </p:cBhvr>
                                      <p:to>
                                        <p:strVal val="visible"/>
                                      </p:to>
                                    </p:set>
                                    <p:animEffect transition="in" filter="fade">
                                      <p:cBhvr>
                                        <p:cTn id="22" dur="1000"/>
                                        <p:tgtEl>
                                          <p:spTgt spid="7169">
                                            <p:txEl>
                                              <p:pRg st="12" end="12"/>
                                            </p:txEl>
                                          </p:spTgt>
                                        </p:tgtEl>
                                      </p:cBhvr>
                                    </p:animEffect>
                                    <p:anim calcmode="lin" valueType="num">
                                      <p:cBhvr>
                                        <p:cTn id="23" dur="1000" fill="hold"/>
                                        <p:tgtEl>
                                          <p:spTgt spid="7169">
                                            <p:txEl>
                                              <p:pRg st="12" end="12"/>
                                            </p:txEl>
                                          </p:spTgt>
                                        </p:tgtEl>
                                        <p:attrNameLst>
                                          <p:attrName>ppt_x</p:attrName>
                                        </p:attrNameLst>
                                      </p:cBhvr>
                                      <p:tavLst>
                                        <p:tav tm="0">
                                          <p:val>
                                            <p:strVal val="#ppt_x"/>
                                          </p:val>
                                        </p:tav>
                                        <p:tav tm="100000">
                                          <p:val>
                                            <p:strVal val="#ppt_x"/>
                                          </p:val>
                                        </p:tav>
                                      </p:tavLst>
                                    </p:anim>
                                    <p:anim calcmode="lin" valueType="num">
                                      <p:cBhvr>
                                        <p:cTn id="24" dur="1000" fill="hold"/>
                                        <p:tgtEl>
                                          <p:spTgt spid="7169">
                                            <p:txEl>
                                              <p:pRg st="12" end="1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169">
                                            <p:txEl>
                                              <p:pRg st="13" end="13"/>
                                            </p:txEl>
                                          </p:spTgt>
                                        </p:tgtEl>
                                        <p:attrNameLst>
                                          <p:attrName>style.visibility</p:attrName>
                                        </p:attrNameLst>
                                      </p:cBhvr>
                                      <p:to>
                                        <p:strVal val="visible"/>
                                      </p:to>
                                    </p:set>
                                    <p:animEffect transition="in" filter="fade">
                                      <p:cBhvr>
                                        <p:cTn id="27" dur="1000"/>
                                        <p:tgtEl>
                                          <p:spTgt spid="7169">
                                            <p:txEl>
                                              <p:pRg st="13" end="13"/>
                                            </p:txEl>
                                          </p:spTgt>
                                        </p:tgtEl>
                                      </p:cBhvr>
                                    </p:animEffect>
                                    <p:anim calcmode="lin" valueType="num">
                                      <p:cBhvr>
                                        <p:cTn id="28" dur="1000" fill="hold"/>
                                        <p:tgtEl>
                                          <p:spTgt spid="7169">
                                            <p:txEl>
                                              <p:pRg st="13" end="13"/>
                                            </p:txEl>
                                          </p:spTgt>
                                        </p:tgtEl>
                                        <p:attrNameLst>
                                          <p:attrName>ppt_x</p:attrName>
                                        </p:attrNameLst>
                                      </p:cBhvr>
                                      <p:tavLst>
                                        <p:tav tm="0">
                                          <p:val>
                                            <p:strVal val="#ppt_x"/>
                                          </p:val>
                                        </p:tav>
                                        <p:tav tm="100000">
                                          <p:val>
                                            <p:strVal val="#ppt_x"/>
                                          </p:val>
                                        </p:tav>
                                      </p:tavLst>
                                    </p:anim>
                                    <p:anim calcmode="lin" valueType="num">
                                      <p:cBhvr>
                                        <p:cTn id="29" dur="1000" fill="hold"/>
                                        <p:tgtEl>
                                          <p:spTgt spid="7169">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6632"/>
            <a:ext cx="8229600" cy="778098"/>
          </a:xfrm>
        </p:spPr>
        <p:txBody>
          <a:bodyPr>
            <a:normAutofit/>
          </a:bodyPr>
          <a:lstStyle/>
          <a:p>
            <a:r>
              <a:rPr lang="nb-NO" sz="3600" dirty="0" smtClean="0">
                <a:solidFill>
                  <a:srgbClr val="FF0000"/>
                </a:solidFill>
                <a:effectLst>
                  <a:outerShdw blurRad="38100" dist="38100" dir="2700000" algn="tl">
                    <a:srgbClr val="000000">
                      <a:alpha val="43137"/>
                    </a:srgbClr>
                  </a:outerShdw>
                </a:effectLst>
              </a:rPr>
              <a:t>Om selvevalueringen</a:t>
            </a:r>
            <a:endParaRPr lang="nb-NO" sz="3600" dirty="0">
              <a:solidFill>
                <a:srgbClr val="FF0000"/>
              </a:solidFill>
              <a:effectLst>
                <a:outerShdw blurRad="38100" dist="38100" dir="2700000" algn="tl">
                  <a:srgbClr val="000000">
                    <a:alpha val="43137"/>
                  </a:srgbClr>
                </a:outerShdw>
              </a:effectLst>
            </a:endParaRPr>
          </a:p>
        </p:txBody>
      </p:sp>
      <p:sp>
        <p:nvSpPr>
          <p:cNvPr id="3" name="Rektangel 2"/>
          <p:cNvSpPr/>
          <p:nvPr/>
        </p:nvSpPr>
        <p:spPr>
          <a:xfrm rot="10800000" flipV="1">
            <a:off x="348614" y="1074039"/>
            <a:ext cx="8363271" cy="5078313"/>
          </a:xfrm>
          <a:prstGeom prst="rect">
            <a:avLst/>
          </a:prstGeom>
        </p:spPr>
        <p:txBody>
          <a:bodyPr wrap="square">
            <a:spAutoFit/>
          </a:bodyPr>
          <a:lstStyle/>
          <a:p>
            <a:pPr marL="285750" indent="-285750">
              <a:buFont typeface="Arial" panose="020B0604020202020204" pitchFamily="34" charset="0"/>
              <a:buChar char="•"/>
            </a:pPr>
            <a:r>
              <a:rPr lang="nb-NO" dirty="0" smtClean="0"/>
              <a:t>Lov </a:t>
            </a:r>
            <a:r>
              <a:rPr lang="nb-NO" dirty="0"/>
              <a:t>om folkehøyskoler §</a:t>
            </a:r>
            <a:r>
              <a:rPr lang="nb-NO" dirty="0" smtClean="0"/>
              <a:t>2: </a:t>
            </a:r>
            <a:r>
              <a:rPr lang="nb-NO" i="1" dirty="0"/>
              <a:t>”Skolen skal utarbeide </a:t>
            </a:r>
            <a:r>
              <a:rPr lang="nb-NO" i="1" dirty="0">
                <a:solidFill>
                  <a:srgbClr val="FF0000"/>
                </a:solidFill>
              </a:rPr>
              <a:t>prosedyre</a:t>
            </a:r>
            <a:r>
              <a:rPr lang="nb-NO" i="1" dirty="0"/>
              <a:t> for </a:t>
            </a:r>
            <a:r>
              <a:rPr lang="nb-NO" i="1" dirty="0">
                <a:solidFill>
                  <a:srgbClr val="FF0000"/>
                </a:solidFill>
              </a:rPr>
              <a:t>selvevaluering</a:t>
            </a:r>
            <a:r>
              <a:rPr lang="nb-NO" i="1" dirty="0"/>
              <a:t> og </a:t>
            </a:r>
            <a:r>
              <a:rPr lang="nb-NO" i="1" dirty="0">
                <a:solidFill>
                  <a:srgbClr val="FF0000"/>
                </a:solidFill>
              </a:rPr>
              <a:t>kvalitetsutvikling</a:t>
            </a:r>
            <a:r>
              <a:rPr lang="nb-NO" i="1" dirty="0"/>
              <a:t> som sikrer de tilsatte og elever </a:t>
            </a:r>
            <a:r>
              <a:rPr lang="nb-NO" i="1" dirty="0">
                <a:solidFill>
                  <a:srgbClr val="FF0000"/>
                </a:solidFill>
              </a:rPr>
              <a:t>medvirkning</a:t>
            </a:r>
            <a:r>
              <a:rPr lang="nb-NO" i="1" dirty="0"/>
              <a:t>. Det skal utarbeides en årlig </a:t>
            </a:r>
            <a:r>
              <a:rPr lang="nb-NO" i="1" dirty="0">
                <a:solidFill>
                  <a:srgbClr val="FF0000"/>
                </a:solidFill>
              </a:rPr>
              <a:t>selvevalueringsrapport</a:t>
            </a:r>
            <a:r>
              <a:rPr lang="nb-NO" i="1" dirty="0"/>
              <a:t> som skal være </a:t>
            </a:r>
            <a:r>
              <a:rPr lang="nb-NO" i="1" dirty="0">
                <a:solidFill>
                  <a:srgbClr val="FF0000"/>
                </a:solidFill>
              </a:rPr>
              <a:t>offentlig tilgjengelig</a:t>
            </a:r>
            <a:r>
              <a:rPr lang="nb-NO" i="1" dirty="0"/>
              <a:t>.”</a:t>
            </a:r>
            <a:endParaRPr lang="nb-NO" dirty="0"/>
          </a:p>
          <a:p>
            <a:pPr marL="285750" indent="-285750">
              <a:buFont typeface="Arial" panose="020B0604020202020204" pitchFamily="34" charset="0"/>
              <a:buChar char="•"/>
            </a:pPr>
            <a:r>
              <a:rPr lang="nb-NO" dirty="0"/>
              <a:t>F</a:t>
            </a:r>
            <a:r>
              <a:rPr lang="nb-NO" dirty="0" smtClean="0"/>
              <a:t>orskrift </a:t>
            </a:r>
            <a:r>
              <a:rPr lang="nb-NO" dirty="0"/>
              <a:t>til lov om </a:t>
            </a:r>
            <a:r>
              <a:rPr lang="nb-NO" dirty="0" smtClean="0"/>
              <a:t>folkehøyskoler: </a:t>
            </a:r>
            <a:r>
              <a:rPr lang="nb-NO" i="1" dirty="0" smtClean="0"/>
              <a:t>”Hver </a:t>
            </a:r>
            <a:r>
              <a:rPr lang="nb-NO" i="1" dirty="0"/>
              <a:t>skole skal utarbeide dokumentasjon som </a:t>
            </a:r>
            <a:r>
              <a:rPr lang="nb-NO" i="1" dirty="0">
                <a:solidFill>
                  <a:srgbClr val="FF0000"/>
                </a:solidFill>
              </a:rPr>
              <a:t>klargjør og definerer skolens verdigrunnlag og målsetting</a:t>
            </a:r>
            <a:r>
              <a:rPr lang="nb-NO" i="1" dirty="0"/>
              <a:t>. Dokumentasjonen skal også omfatte </a:t>
            </a:r>
            <a:r>
              <a:rPr lang="nb-NO" i="1" dirty="0">
                <a:solidFill>
                  <a:srgbClr val="FF0000"/>
                </a:solidFill>
              </a:rPr>
              <a:t>prosedyre for selvevaluering, kvalitetssikring og kvalitetsutvikling</a:t>
            </a:r>
            <a:r>
              <a:rPr lang="nb-NO" i="1" dirty="0" smtClean="0">
                <a:solidFill>
                  <a:srgbClr val="FF0000"/>
                </a:solidFill>
              </a:rPr>
              <a:t>.” </a:t>
            </a:r>
            <a:r>
              <a:rPr lang="nb-NO" i="1" dirty="0" smtClean="0"/>
              <a:t>”</a:t>
            </a:r>
            <a:r>
              <a:rPr lang="nb-NO" i="1" dirty="0"/>
              <a:t>Skolen utarbeider hvert år </a:t>
            </a:r>
            <a:r>
              <a:rPr lang="nb-NO" i="1" dirty="0">
                <a:solidFill>
                  <a:srgbClr val="FF0000"/>
                </a:solidFill>
              </a:rPr>
              <a:t>selvevalueringsrapport</a:t>
            </a:r>
            <a:r>
              <a:rPr lang="nb-NO" i="1" dirty="0"/>
              <a:t>. Rapporten sendes innen 1. juni </a:t>
            </a:r>
            <a:r>
              <a:rPr lang="nb-NO" i="1" dirty="0" smtClean="0"/>
              <a:t>til Udir.”</a:t>
            </a:r>
            <a:endParaRPr lang="nb-NO" dirty="0"/>
          </a:p>
          <a:p>
            <a:pPr marL="285750" indent="-285750">
              <a:buFont typeface="Arial" panose="020B0604020202020204" pitchFamily="34" charset="0"/>
              <a:buChar char="•"/>
            </a:pPr>
            <a:r>
              <a:rPr lang="nb-NO" dirty="0" err="1" smtClean="0"/>
              <a:t>Tilskuddsbrevet</a:t>
            </a:r>
            <a:r>
              <a:rPr lang="nb-NO" dirty="0" smtClean="0"/>
              <a:t>: </a:t>
            </a:r>
            <a:r>
              <a:rPr lang="nb-NO" i="1" dirty="0" smtClean="0"/>
              <a:t>”</a:t>
            </a:r>
            <a:r>
              <a:rPr lang="nb-NO" i="1" dirty="0" smtClean="0">
                <a:solidFill>
                  <a:srgbClr val="FF0000"/>
                </a:solidFill>
              </a:rPr>
              <a:t>Gjennom </a:t>
            </a:r>
            <a:r>
              <a:rPr lang="nb-NO" i="1" dirty="0">
                <a:solidFill>
                  <a:srgbClr val="FF0000"/>
                </a:solidFill>
              </a:rPr>
              <a:t>selvevaluering </a:t>
            </a:r>
            <a:r>
              <a:rPr lang="nb-NO" i="1" dirty="0"/>
              <a:t>skal skolene etablere rutiner for kritisk å vurdere egen virksomhet, identifisere områder for forbedring, sette inn ressurser for å oppnå forbedringer, og vurdere de resultatene man oppnår.” </a:t>
            </a:r>
            <a:endParaRPr lang="nb-NO" i="1" dirty="0" smtClean="0"/>
          </a:p>
          <a:p>
            <a:pPr marL="742950" lvl="1" indent="-285750">
              <a:buFont typeface="Arial" panose="020B0604020202020204" pitchFamily="34" charset="0"/>
              <a:buChar char="•"/>
            </a:pPr>
            <a:r>
              <a:rPr lang="nb-NO" i="1" dirty="0" smtClean="0"/>
              <a:t>Omtale </a:t>
            </a:r>
            <a:r>
              <a:rPr lang="nb-NO" i="1" dirty="0"/>
              <a:t>av skolens verdigrunnlag og </a:t>
            </a:r>
            <a:r>
              <a:rPr lang="nb-NO" i="1" dirty="0" smtClean="0"/>
              <a:t>målsetting</a:t>
            </a:r>
            <a:endParaRPr lang="nb-NO" i="1" dirty="0"/>
          </a:p>
          <a:p>
            <a:pPr marL="742950" lvl="1" indent="-285750">
              <a:buFont typeface="Arial" panose="020B0604020202020204" pitchFamily="34" charset="0"/>
              <a:buChar char="•"/>
            </a:pPr>
            <a:r>
              <a:rPr lang="nb-NO" i="1" dirty="0"/>
              <a:t>Omtale av skolens prosedyre for selvevaluering, kvalitetssikring og </a:t>
            </a:r>
            <a:r>
              <a:rPr lang="nb-NO" i="1" dirty="0" smtClean="0"/>
              <a:t>kvalitetsutvikling</a:t>
            </a:r>
            <a:endParaRPr lang="nb-NO" i="1" dirty="0"/>
          </a:p>
          <a:p>
            <a:pPr marL="742950" lvl="1" indent="-285750">
              <a:buFont typeface="Arial" panose="020B0604020202020204" pitchFamily="34" charset="0"/>
              <a:buChar char="•"/>
            </a:pPr>
            <a:r>
              <a:rPr lang="nb-NO" i="1" dirty="0"/>
              <a:t>Ansattes </a:t>
            </a:r>
            <a:r>
              <a:rPr lang="nb-NO" i="1" dirty="0" smtClean="0"/>
              <a:t>medvirkning</a:t>
            </a:r>
            <a:endParaRPr lang="nb-NO" i="1" dirty="0"/>
          </a:p>
          <a:p>
            <a:pPr marL="742950" lvl="1" indent="-285750">
              <a:buFont typeface="Arial" panose="020B0604020202020204" pitchFamily="34" charset="0"/>
              <a:buChar char="•"/>
            </a:pPr>
            <a:r>
              <a:rPr lang="nb-NO" i="1" dirty="0"/>
              <a:t>Elevenes </a:t>
            </a:r>
            <a:r>
              <a:rPr lang="nb-NO" i="1" dirty="0" smtClean="0"/>
              <a:t>medvirkning</a:t>
            </a:r>
            <a:endParaRPr lang="nb-NO" i="1" dirty="0"/>
          </a:p>
          <a:p>
            <a:pPr marL="742950" lvl="1" indent="-285750">
              <a:buFont typeface="Arial" panose="020B0604020202020204" pitchFamily="34" charset="0"/>
              <a:buChar char="•"/>
            </a:pPr>
            <a:r>
              <a:rPr lang="nb-NO" i="1" dirty="0"/>
              <a:t>Rapporten må identifisere de funn som er gjort gjennom selvevalueringen, og gi informasjon om hvordan skolen vil følge opp </a:t>
            </a:r>
            <a:r>
              <a:rPr lang="nb-NO" i="1" dirty="0" smtClean="0"/>
              <a:t>funnene</a:t>
            </a:r>
            <a:endParaRPr lang="nb-NO" dirty="0"/>
          </a:p>
        </p:txBody>
      </p:sp>
      <p:pic>
        <p:nvPicPr>
          <p:cNvPr id="5"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092280" y="6093296"/>
            <a:ext cx="1905000" cy="6286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252913" y="920457"/>
            <a:ext cx="6638174" cy="6001643"/>
          </a:xfrm>
          <a:prstGeom prst="rect">
            <a:avLst/>
          </a:prstGeom>
        </p:spPr>
        <p:txBody>
          <a:bodyPr wrap="square">
            <a:spAutoFit/>
          </a:bodyPr>
          <a:lstStyle/>
          <a:p>
            <a:pPr lvl="0">
              <a:spcAft>
                <a:spcPts val="0"/>
              </a:spcAft>
            </a:pPr>
            <a:r>
              <a:rPr lang="da-DK" sz="1600" b="1" dirty="0" smtClean="0">
                <a:latin typeface="Calibri" panose="020F0502020204030204" pitchFamily="34" charset="0"/>
                <a:ea typeface="Calibri" panose="020F0502020204030204" pitchFamily="34" charset="0"/>
                <a:cs typeface="Times New Roman" panose="02020603050405020304" pitchFamily="18" charset="0"/>
              </a:rPr>
              <a:t>Temaevalueringer</a:t>
            </a:r>
            <a:r>
              <a:rPr lang="da-DK" sz="1600" b="1" dirty="0">
                <a:latin typeface="Calibri" panose="020F0502020204030204" pitchFamily="34" charset="0"/>
                <a:ea typeface="Calibri" panose="020F0502020204030204" pitchFamily="34" charset="0"/>
                <a:cs typeface="Times New Roman" panose="02020603050405020304" pitchFamily="18" charset="0"/>
              </a:rPr>
              <a:t>: Bærekraft</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da-DK" sz="1600" dirty="0">
                <a:latin typeface="Calibri" panose="020F0502020204030204" pitchFamily="34" charset="0"/>
                <a:ea typeface="Calibri" panose="020F0502020204030204" pitchFamily="34" charset="0"/>
                <a:cs typeface="Times New Roman" panose="02020603050405020304" pitchFamily="18" charset="0"/>
              </a:rPr>
              <a:t>Bærekraft</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Aksjonsforskning og bærekraft </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Aksjonsforskning og bærekraft</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Bærekraft i undervisningen</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Aksjonsforskning og bærekraft</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Bærekraftig skole</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Mat, økonomi og bærekraft på kjøkken, matsal og turkjøkken</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Aksjonsforskning og bærekraft</a:t>
            </a:r>
          </a:p>
          <a:p>
            <a:pPr marL="914400">
              <a:spcAft>
                <a:spcPts val="0"/>
              </a:spcAft>
            </a:pPr>
            <a:r>
              <a:rPr lang="nb-NO" sz="1600" dirty="0">
                <a:latin typeface="Calibri" panose="020F0502020204030204" pitchFamily="34" charset="0"/>
                <a:ea typeface="Calibri" panose="020F0502020204030204" pitchFamily="34" charset="0"/>
                <a:cs typeface="Times New Roman" panose="02020603050405020304" pitchFamily="18" charset="0"/>
              </a:rPr>
              <a:t> </a:t>
            </a:r>
          </a:p>
          <a:p>
            <a:pPr lvl="0">
              <a:spcAft>
                <a:spcPts val="0"/>
              </a:spcAft>
            </a:pPr>
            <a:r>
              <a:rPr lang="da-DK" sz="1600" b="1" dirty="0">
                <a:latin typeface="Calibri" panose="020F0502020204030204" pitchFamily="34" charset="0"/>
                <a:ea typeface="Calibri" panose="020F0502020204030204" pitchFamily="34" charset="0"/>
                <a:cs typeface="Times New Roman" panose="02020603050405020304" pitchFamily="18" charset="0"/>
              </a:rPr>
              <a:t>Andre temaevalueringer:</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da-DK" sz="1600" dirty="0">
                <a:latin typeface="Calibri" panose="020F0502020204030204" pitchFamily="34" charset="0"/>
                <a:ea typeface="Calibri" panose="020F0502020204030204" pitchFamily="34" charset="0"/>
                <a:cs typeface="Times New Roman" panose="02020603050405020304" pitchFamily="18" charset="0"/>
              </a:rPr>
              <a:t>Faglighet og struktur </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Læring i faglig og sosial sammenheng </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Skolens folkeopplysningsarbeid</a:t>
            </a:r>
          </a:p>
          <a:p>
            <a:pPr marL="742950" lvl="1" indent="-285750">
              <a:spcAft>
                <a:spcPts val="0"/>
              </a:spcAft>
              <a:buFont typeface="+mj-lt"/>
              <a:buAutoNum type="alphaLcPeriod"/>
            </a:pPr>
            <a:r>
              <a:rPr lang="da-DK" sz="1600" dirty="0">
                <a:latin typeface="Calibri" panose="020F0502020204030204" pitchFamily="34" charset="0"/>
                <a:ea typeface="Calibri" panose="020F0502020204030204" pitchFamily="34" charset="0"/>
                <a:cs typeface="Times New Roman" panose="02020603050405020304" pitchFamily="18" charset="0"/>
              </a:rPr>
              <a:t>Skolens identitet</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Danning i det </a:t>
            </a:r>
            <a:r>
              <a:rPr lang="nb-NO" sz="1600" dirty="0" err="1">
                <a:latin typeface="Calibri" panose="020F0502020204030204" pitchFamily="34" charset="0"/>
                <a:ea typeface="Calibri" panose="020F0502020204030204" pitchFamily="34" charset="0"/>
                <a:cs typeface="Times New Roman" panose="02020603050405020304" pitchFamily="18" charset="0"/>
              </a:rPr>
              <a:t>sosialpedagogiske</a:t>
            </a:r>
            <a:r>
              <a:rPr lang="nb-NO" sz="1600" dirty="0">
                <a:latin typeface="Calibri" panose="020F0502020204030204" pitchFamily="34" charset="0"/>
                <a:ea typeface="Calibri" panose="020F0502020204030204" pitchFamily="34" charset="0"/>
                <a:cs typeface="Times New Roman" panose="02020603050405020304" pitchFamily="18" charset="0"/>
              </a:rPr>
              <a:t> arbeidet</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Utenlandsreiser </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Utviklingen av selvstendighet</a:t>
            </a:r>
          </a:p>
          <a:p>
            <a:pPr marL="914400">
              <a:spcAft>
                <a:spcPts val="0"/>
              </a:spcAft>
            </a:pPr>
            <a:r>
              <a:rPr lang="nb-NO" sz="1600" dirty="0">
                <a:latin typeface="Calibri" panose="020F0502020204030204" pitchFamily="34" charset="0"/>
                <a:ea typeface="Calibri" panose="020F0502020204030204" pitchFamily="34" charset="0"/>
                <a:cs typeface="Times New Roman" panose="02020603050405020304" pitchFamily="18" charset="0"/>
              </a:rPr>
              <a:t> </a:t>
            </a:r>
          </a:p>
          <a:p>
            <a:pPr lvl="0">
              <a:spcAft>
                <a:spcPts val="0"/>
              </a:spcAft>
            </a:pPr>
            <a:r>
              <a:rPr lang="nb-NO" sz="1600" b="1" dirty="0">
                <a:latin typeface="Calibri" panose="020F0502020204030204" pitchFamily="34" charset="0"/>
                <a:ea typeface="Calibri" panose="020F0502020204030204" pitchFamily="34" charset="0"/>
                <a:cs typeface="Times New Roman" panose="02020603050405020304" pitchFamily="18" charset="0"/>
              </a:rPr>
              <a:t>Generelle evalueringer: Hele skolen</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nb-NO" sz="1600" dirty="0" err="1">
                <a:latin typeface="Calibri" panose="020F0502020204030204" pitchFamily="34" charset="0"/>
                <a:ea typeface="Calibri" panose="020F0502020204030204" pitchFamily="34" charset="0"/>
                <a:cs typeface="Times New Roman" panose="02020603050405020304" pitchFamily="18" charset="0"/>
              </a:rPr>
              <a:t>Årsevaluering</a:t>
            </a:r>
            <a:r>
              <a:rPr lang="nb-NO" sz="1600" dirty="0">
                <a:latin typeface="Calibri" panose="020F0502020204030204" pitchFamily="34" charset="0"/>
                <a:ea typeface="Calibri" panose="020F0502020204030204" pitchFamily="34" charset="0"/>
                <a:cs typeface="Times New Roman" panose="02020603050405020304" pitchFamily="18" charset="0"/>
              </a:rPr>
              <a:t> </a:t>
            </a:r>
            <a:r>
              <a:rPr lang="nb-NO" sz="1600" i="1" dirty="0">
                <a:latin typeface="Calibri" panose="020F0502020204030204" pitchFamily="34" charset="0"/>
                <a:ea typeface="Calibri" panose="020F0502020204030204" pitchFamily="34" charset="0"/>
                <a:cs typeface="Times New Roman" panose="02020603050405020304" pitchFamily="18" charset="0"/>
              </a:rPr>
              <a:t>(Skape arenaer for vekst)</a:t>
            </a:r>
            <a:endParaRPr lang="nb-NO"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Høstevaluering og sluttevaluering </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Bred evaluering </a:t>
            </a:r>
          </a:p>
          <a:p>
            <a:pPr marL="742950" lvl="1" indent="-285750">
              <a:spcAft>
                <a:spcPts val="0"/>
              </a:spcAft>
              <a:buFont typeface="+mj-lt"/>
              <a:buAutoNum type="alphaLcPeriod"/>
            </a:pPr>
            <a:r>
              <a:rPr lang="nb-NO" sz="1600" dirty="0">
                <a:latin typeface="Calibri" panose="020F0502020204030204" pitchFamily="34" charset="0"/>
                <a:ea typeface="Calibri" panose="020F0502020204030204" pitchFamily="34" charset="0"/>
                <a:cs typeface="Times New Roman" panose="02020603050405020304" pitchFamily="18" charset="0"/>
              </a:rPr>
              <a:t>Metaevaluering: Daglig evaluering på digital plattform</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tel 1"/>
          <p:cNvSpPr txBox="1">
            <a:spLocks/>
          </p:cNvSpPr>
          <p:nvPr/>
        </p:nvSpPr>
        <p:spPr>
          <a:xfrm>
            <a:off x="457200" y="274638"/>
            <a:ext cx="8229600" cy="63408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dirty="0" err="1" smtClean="0">
                <a:solidFill>
                  <a:srgbClr val="FF0000"/>
                </a:solidFill>
                <a:effectLst>
                  <a:outerShdw blurRad="38100" dist="38100" dir="2700000" algn="tl">
                    <a:srgbClr val="000000">
                      <a:alpha val="43137"/>
                    </a:srgbClr>
                  </a:outerShdw>
                </a:effectLst>
                <a:latin typeface="+mn-lt"/>
              </a:rPr>
              <a:t>IKF</a:t>
            </a:r>
            <a:r>
              <a:rPr lang="nb-NO" sz="3600" dirty="0" smtClean="0">
                <a:solidFill>
                  <a:srgbClr val="FF0000"/>
                </a:solidFill>
                <a:effectLst>
                  <a:outerShdw blurRad="38100" dist="38100" dir="2700000" algn="tl">
                    <a:srgbClr val="000000">
                      <a:alpha val="43137"/>
                    </a:srgbClr>
                  </a:outerShdw>
                </a:effectLst>
                <a:latin typeface="+mn-lt"/>
              </a:rPr>
              <a:t>: Temaer selvevalueringene 2015-16</a:t>
            </a:r>
            <a:endParaRPr lang="nb-NO" sz="3600" dirty="0">
              <a:solidFill>
                <a:srgbClr val="FF00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737609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634082"/>
          </a:xfrm>
        </p:spPr>
        <p:txBody>
          <a:bodyPr>
            <a:noAutofit/>
          </a:bodyPr>
          <a:lstStyle/>
          <a:p>
            <a:r>
              <a:rPr lang="nb-NO" sz="3600" dirty="0" err="1" smtClean="0">
                <a:solidFill>
                  <a:srgbClr val="FF0000"/>
                </a:solidFill>
                <a:effectLst>
                  <a:outerShdw blurRad="38100" dist="38100" dir="2700000" algn="tl">
                    <a:srgbClr val="000000">
                      <a:alpha val="43137"/>
                    </a:srgbClr>
                  </a:outerShdw>
                </a:effectLst>
                <a:latin typeface="+mn-lt"/>
              </a:rPr>
              <a:t>IKF</a:t>
            </a:r>
            <a:r>
              <a:rPr lang="nb-NO" sz="3600" dirty="0" smtClean="0">
                <a:solidFill>
                  <a:srgbClr val="FF0000"/>
                </a:solidFill>
                <a:effectLst>
                  <a:outerShdw blurRad="38100" dist="38100" dir="2700000" algn="tl">
                    <a:srgbClr val="000000">
                      <a:alpha val="43137"/>
                    </a:srgbClr>
                  </a:outerShdw>
                </a:effectLst>
                <a:latin typeface="+mn-lt"/>
              </a:rPr>
              <a:t>: Temaer selvevalueringene 2016-17</a:t>
            </a:r>
            <a:endParaRPr lang="nb-NO" sz="3600" dirty="0">
              <a:solidFill>
                <a:srgbClr val="FF0000"/>
              </a:solidFill>
              <a:effectLst>
                <a:outerShdw blurRad="38100" dist="38100" dir="2700000" algn="tl">
                  <a:srgbClr val="000000">
                    <a:alpha val="43137"/>
                  </a:srgbClr>
                </a:outerShdw>
              </a:effectLst>
              <a:latin typeface="+mn-lt"/>
            </a:endParaRPr>
          </a:p>
        </p:txBody>
      </p:sp>
      <p:sp>
        <p:nvSpPr>
          <p:cNvPr id="3" name="Rektangel 2"/>
          <p:cNvSpPr/>
          <p:nvPr/>
        </p:nvSpPr>
        <p:spPr>
          <a:xfrm>
            <a:off x="1583668" y="1052736"/>
            <a:ext cx="5976664" cy="5512919"/>
          </a:xfrm>
          <a:prstGeom prst="rect">
            <a:avLst/>
          </a:prstGeom>
        </p:spPr>
        <p:txBody>
          <a:bodyPr wrap="square">
            <a:spAutoFit/>
          </a:bodyPr>
          <a:lstStyle/>
          <a:p>
            <a:pPr>
              <a:lnSpc>
                <a:spcPct val="107000"/>
              </a:lnSpc>
              <a:spcAft>
                <a:spcPts val="0"/>
              </a:spcAft>
            </a:pPr>
            <a:r>
              <a:rPr lang="nb-NO" sz="1600" dirty="0" smtClean="0">
                <a:ea typeface="Calibri" panose="020F0502020204030204" pitchFamily="34" charset="0"/>
                <a:cs typeface="Times New Roman" panose="02020603050405020304" pitchFamily="18" charset="0"/>
              </a:rPr>
              <a:t>17 </a:t>
            </a:r>
            <a:r>
              <a:rPr lang="nb-NO" sz="1600" dirty="0" err="1">
                <a:ea typeface="Calibri" panose="020F0502020204030204" pitchFamily="34" charset="0"/>
                <a:cs typeface="Times New Roman" panose="02020603050405020304" pitchFamily="18" charset="0"/>
              </a:rPr>
              <a:t>IKF</a:t>
            </a:r>
            <a:r>
              <a:rPr lang="nb-NO" sz="1600" dirty="0">
                <a:ea typeface="Calibri" panose="020F0502020204030204" pitchFamily="34" charset="0"/>
                <a:cs typeface="Times New Roman" panose="02020603050405020304" pitchFamily="18" charset="0"/>
              </a:rPr>
              <a:t>-skoler </a:t>
            </a:r>
            <a:r>
              <a:rPr lang="nb-NO" sz="1600" dirty="0" smtClean="0">
                <a:ea typeface="Calibri" panose="020F0502020204030204" pitchFamily="34" charset="0"/>
                <a:cs typeface="Times New Roman" panose="02020603050405020304" pitchFamily="18" charset="0"/>
              </a:rPr>
              <a:t>sendte sine </a:t>
            </a:r>
            <a:r>
              <a:rPr lang="nb-NO" sz="1600" dirty="0">
                <a:ea typeface="Calibri" panose="020F0502020204030204" pitchFamily="34" charset="0"/>
                <a:cs typeface="Times New Roman" panose="02020603050405020304" pitchFamily="18" charset="0"/>
              </a:rPr>
              <a:t>selvevalueringsrapporter til </a:t>
            </a:r>
            <a:r>
              <a:rPr lang="nb-NO" sz="1600" dirty="0" smtClean="0">
                <a:ea typeface="Calibri" panose="020F0502020204030204" pitchFamily="34" charset="0"/>
                <a:cs typeface="Times New Roman" panose="02020603050405020304" pitchFamily="18" charset="0"/>
              </a:rPr>
              <a:t>NKF:</a:t>
            </a:r>
            <a:endParaRPr lang="nb-NO" dirty="0">
              <a:ea typeface="Calibri" panose="020F0502020204030204" pitchFamily="34" charset="0"/>
              <a:cs typeface="Times New Roman" panose="02020603050405020304" pitchFamily="18" charset="0"/>
            </a:endParaRPr>
          </a:p>
          <a:p>
            <a:pPr>
              <a:lnSpc>
                <a:spcPct val="107000"/>
              </a:lnSpc>
              <a:spcAft>
                <a:spcPts val="0"/>
              </a:spcAft>
            </a:pPr>
            <a:r>
              <a:rPr lang="nb-NO" sz="1600" dirty="0">
                <a:ea typeface="Calibri" panose="020F0502020204030204" pitchFamily="34" charset="0"/>
                <a:cs typeface="Times New Roman" panose="02020603050405020304" pitchFamily="18" charset="0"/>
              </a:rPr>
              <a:t> </a:t>
            </a:r>
            <a:endParaRPr lang="nb-NO" dirty="0">
              <a:ea typeface="Calibri" panose="020F0502020204030204" pitchFamily="34" charset="0"/>
              <a:cs typeface="Times New Roman" panose="02020603050405020304" pitchFamily="18" charset="0"/>
            </a:endParaRPr>
          </a:p>
          <a:p>
            <a:pPr marL="342900" lvl="0" indent="-342900">
              <a:buFont typeface="+mj-lt"/>
              <a:buAutoNum type="arabicPeriod"/>
            </a:pPr>
            <a:r>
              <a:rPr lang="da-DK" sz="1600" b="1" dirty="0">
                <a:cs typeface="Times New Roman" panose="02020603050405020304" pitchFamily="18" charset="0"/>
              </a:rPr>
              <a:t>Temaevalueringer: Aksjonsforskning og bærekraft</a:t>
            </a:r>
            <a:endParaRPr lang="nb-NO" sz="2800" dirty="0"/>
          </a:p>
          <a:p>
            <a:pPr marL="742950" lvl="1" indent="-285750">
              <a:buFont typeface="+mj-lt"/>
              <a:buAutoNum type="alphaLcPeriod"/>
            </a:pPr>
            <a:r>
              <a:rPr lang="nb-NO" sz="1600" dirty="0">
                <a:cs typeface="Times New Roman" panose="02020603050405020304" pitchFamily="18" charset="0"/>
              </a:rPr>
              <a:t>Aksjonsforskning og bærekraft </a:t>
            </a:r>
            <a:r>
              <a:rPr lang="nb-NO" sz="1600" dirty="0" smtClean="0">
                <a:cs typeface="Times New Roman" panose="02020603050405020304" pitchFamily="18" charset="0"/>
              </a:rPr>
              <a:t>(2)</a:t>
            </a:r>
          </a:p>
          <a:p>
            <a:pPr marL="742950" lvl="1" indent="-285750">
              <a:buFont typeface="+mj-lt"/>
              <a:buAutoNum type="alphaLcPeriod"/>
            </a:pPr>
            <a:r>
              <a:rPr lang="nb-NO" sz="1600" dirty="0" smtClean="0">
                <a:cs typeface="Times New Roman" panose="02020603050405020304" pitchFamily="18" charset="0"/>
              </a:rPr>
              <a:t>Bærekraft </a:t>
            </a:r>
            <a:r>
              <a:rPr lang="nb-NO" sz="1600" dirty="0">
                <a:cs typeface="Times New Roman" panose="02020603050405020304" pitchFamily="18" charset="0"/>
              </a:rPr>
              <a:t>og </a:t>
            </a:r>
            <a:r>
              <a:rPr lang="nb-NO" sz="1600" dirty="0" smtClean="0">
                <a:cs typeface="Times New Roman" panose="02020603050405020304" pitchFamily="18" charset="0"/>
              </a:rPr>
              <a:t>matkasting</a:t>
            </a:r>
            <a:endParaRPr lang="nb-NO" sz="2800" dirty="0"/>
          </a:p>
          <a:p>
            <a:pPr marL="742950" lvl="1" indent="-285750">
              <a:buFont typeface="+mj-lt"/>
              <a:buAutoNum type="alphaLcPeriod"/>
            </a:pPr>
            <a:r>
              <a:rPr lang="nb-NO" sz="1600" dirty="0">
                <a:cs typeface="Times New Roman" panose="02020603050405020304" pitchFamily="18" charset="0"/>
              </a:rPr>
              <a:t>Miljø og </a:t>
            </a:r>
            <a:r>
              <a:rPr lang="nb-NO" sz="1600" dirty="0" smtClean="0">
                <a:cs typeface="Times New Roman" panose="02020603050405020304" pitchFamily="18" charset="0"/>
              </a:rPr>
              <a:t>bærekraft</a:t>
            </a:r>
            <a:endParaRPr lang="nb-NO" sz="2800" dirty="0"/>
          </a:p>
          <a:p>
            <a:pPr marL="914400"/>
            <a:r>
              <a:rPr lang="nb-NO" sz="1600" dirty="0">
                <a:cs typeface="Times New Roman" panose="02020603050405020304" pitchFamily="18" charset="0"/>
              </a:rPr>
              <a:t> </a:t>
            </a:r>
            <a:endParaRPr lang="nb-NO" sz="2800" dirty="0"/>
          </a:p>
          <a:p>
            <a:pPr marL="342900" lvl="0" indent="-342900">
              <a:buFont typeface="+mj-lt"/>
              <a:buAutoNum type="arabicPeriod"/>
            </a:pPr>
            <a:r>
              <a:rPr lang="da-DK" sz="1600" b="1" dirty="0">
                <a:cs typeface="Times New Roman" panose="02020603050405020304" pitchFamily="18" charset="0"/>
              </a:rPr>
              <a:t>Andre temaevalueringer:</a:t>
            </a:r>
            <a:endParaRPr lang="nb-NO" sz="2800" dirty="0"/>
          </a:p>
          <a:p>
            <a:pPr marL="742950" lvl="1" indent="-285750">
              <a:buFont typeface="+mj-lt"/>
              <a:buAutoNum type="alphaLcPeriod"/>
            </a:pPr>
            <a:r>
              <a:rPr lang="nb-NO" sz="1600" dirty="0">
                <a:cs typeface="Times New Roman" panose="02020603050405020304" pitchFamily="18" charset="0"/>
              </a:rPr>
              <a:t>Globalt </a:t>
            </a:r>
            <a:r>
              <a:rPr lang="nb-NO" sz="1600" dirty="0" err="1">
                <a:cs typeface="Times New Roman" panose="02020603050405020304" pitchFamily="18" charset="0"/>
              </a:rPr>
              <a:t>årshjul</a:t>
            </a:r>
            <a:r>
              <a:rPr lang="nb-NO" sz="1600" dirty="0">
                <a:cs typeface="Times New Roman" panose="02020603050405020304" pitchFamily="18" charset="0"/>
              </a:rPr>
              <a:t> </a:t>
            </a:r>
            <a:endParaRPr lang="nb-NO" sz="2800" dirty="0"/>
          </a:p>
          <a:p>
            <a:pPr marL="742950" lvl="1" indent="-285750">
              <a:buFont typeface="+mj-lt"/>
              <a:buAutoNum type="alphaLcPeriod"/>
            </a:pPr>
            <a:r>
              <a:rPr lang="nb-NO" sz="1600" dirty="0">
                <a:cs typeface="Times New Roman" panose="02020603050405020304" pitchFamily="18" charset="0"/>
              </a:rPr>
              <a:t>Eierskap til </a:t>
            </a:r>
            <a:r>
              <a:rPr lang="nb-NO" sz="1600" dirty="0" smtClean="0">
                <a:cs typeface="Times New Roman" panose="02020603050405020304" pitchFamily="18" charset="0"/>
              </a:rPr>
              <a:t>Afrika-prosjektet</a:t>
            </a:r>
            <a:endParaRPr lang="nb-NO" sz="2800" dirty="0"/>
          </a:p>
          <a:p>
            <a:pPr marL="742950" lvl="1" indent="-285750">
              <a:buFont typeface="+mj-lt"/>
              <a:buAutoNum type="alphaLcPeriod"/>
            </a:pPr>
            <a:r>
              <a:rPr lang="nb-NO" sz="1600" dirty="0">
                <a:cs typeface="Times New Roman" panose="02020603050405020304" pitchFamily="18" charset="0"/>
              </a:rPr>
              <a:t>Godt skolemiljø: </a:t>
            </a:r>
            <a:r>
              <a:rPr lang="nb-NO" sz="1600" dirty="0" smtClean="0">
                <a:cs typeface="Times New Roman" panose="02020603050405020304" pitchFamily="18" charset="0"/>
              </a:rPr>
              <a:t>Fritidstilbudet</a:t>
            </a:r>
            <a:endParaRPr lang="nb-NO" sz="2800" dirty="0"/>
          </a:p>
          <a:p>
            <a:pPr marL="742950" lvl="1" indent="-285750">
              <a:buFont typeface="+mj-lt"/>
              <a:buAutoNum type="alphaLcPeriod"/>
            </a:pPr>
            <a:r>
              <a:rPr lang="nb-NO" sz="1600" dirty="0">
                <a:cs typeface="Times New Roman" panose="02020603050405020304" pitchFamily="18" charset="0"/>
              </a:rPr>
              <a:t>Det psykososiale </a:t>
            </a:r>
            <a:r>
              <a:rPr lang="nb-NO" sz="1600" dirty="0" smtClean="0">
                <a:cs typeface="Times New Roman" panose="02020603050405020304" pitchFamily="18" charset="0"/>
              </a:rPr>
              <a:t>miljøet</a:t>
            </a:r>
            <a:endParaRPr lang="nb-NO" sz="2800" dirty="0"/>
          </a:p>
          <a:p>
            <a:pPr marL="742950" lvl="1" indent="-285750">
              <a:buFont typeface="+mj-lt"/>
              <a:buAutoNum type="alphaLcPeriod"/>
            </a:pPr>
            <a:r>
              <a:rPr lang="nb-NO" sz="1600" dirty="0">
                <a:cs typeface="Times New Roman" panose="02020603050405020304" pitchFamily="18" charset="0"/>
              </a:rPr>
              <a:t>Kommunikasjon og </a:t>
            </a:r>
            <a:r>
              <a:rPr lang="nb-NO" sz="1600" dirty="0" smtClean="0">
                <a:cs typeface="Times New Roman" panose="02020603050405020304" pitchFamily="18" charset="0"/>
              </a:rPr>
              <a:t>læringsutbytte</a:t>
            </a:r>
            <a:endParaRPr lang="nb-NO" sz="2800" dirty="0"/>
          </a:p>
          <a:p>
            <a:pPr marL="742950" lvl="1" indent="-285750">
              <a:buFont typeface="+mj-lt"/>
              <a:buAutoNum type="alphaLcPeriod"/>
            </a:pPr>
            <a:r>
              <a:rPr lang="nb-NO" sz="1600" dirty="0">
                <a:cs typeface="Times New Roman" panose="02020603050405020304" pitchFamily="18" charset="0"/>
              </a:rPr>
              <a:t>Livsmot og </a:t>
            </a:r>
            <a:r>
              <a:rPr lang="nb-NO" sz="1600" dirty="0" smtClean="0">
                <a:cs typeface="Times New Roman" panose="02020603050405020304" pitchFamily="18" charset="0"/>
              </a:rPr>
              <a:t>livsmestring</a:t>
            </a:r>
            <a:endParaRPr lang="nb-NO" sz="2800" dirty="0"/>
          </a:p>
          <a:p>
            <a:pPr marL="742950" lvl="1" indent="-285750">
              <a:buFont typeface="+mj-lt"/>
              <a:buAutoNum type="alphaLcPeriod"/>
            </a:pPr>
            <a:r>
              <a:rPr lang="nb-NO" sz="1600" dirty="0" smtClean="0">
                <a:cs typeface="Times New Roman" panose="02020603050405020304" pitchFamily="18" charset="0"/>
              </a:rPr>
              <a:t>Fraværsproblematikk</a:t>
            </a:r>
            <a:endParaRPr lang="nb-NO" sz="2800" dirty="0"/>
          </a:p>
          <a:p>
            <a:pPr marL="742950" lvl="1" indent="-285750">
              <a:buFont typeface="+mj-lt"/>
              <a:buAutoNum type="alphaLcPeriod"/>
            </a:pPr>
            <a:r>
              <a:rPr lang="nb-NO" sz="1600" dirty="0" smtClean="0">
                <a:cs typeface="Times New Roman" panose="02020603050405020304" pitchFamily="18" charset="0"/>
              </a:rPr>
              <a:t>Studiereisene</a:t>
            </a:r>
            <a:endParaRPr lang="nb-NO" sz="2800" dirty="0"/>
          </a:p>
          <a:p>
            <a:pPr marL="742950" lvl="1" indent="-285750">
              <a:buFont typeface="+mj-lt"/>
              <a:buAutoNum type="alphaLcPeriod"/>
            </a:pPr>
            <a:r>
              <a:rPr lang="nb-NO" sz="1600" dirty="0" smtClean="0">
                <a:cs typeface="Times New Roman" panose="02020603050405020304" pitchFamily="18" charset="0"/>
              </a:rPr>
              <a:t>Mentorprosjektet</a:t>
            </a:r>
            <a:endParaRPr lang="nb-NO" sz="2800" dirty="0"/>
          </a:p>
          <a:p>
            <a:pPr marL="742950" lvl="1" indent="-285750">
              <a:buFont typeface="+mj-lt"/>
              <a:buAutoNum type="alphaLcPeriod"/>
            </a:pPr>
            <a:r>
              <a:rPr lang="nb-NO" sz="1600" dirty="0" smtClean="0">
                <a:cs typeface="Times New Roman" panose="02020603050405020304" pitchFamily="18" charset="0"/>
              </a:rPr>
              <a:t>Søkersituasjonen</a:t>
            </a:r>
            <a:endParaRPr lang="nb-NO" sz="2800" dirty="0"/>
          </a:p>
          <a:p>
            <a:pPr marL="914400"/>
            <a:r>
              <a:rPr lang="nb-NO" sz="1600" dirty="0">
                <a:cs typeface="Times New Roman" panose="02020603050405020304" pitchFamily="18" charset="0"/>
              </a:rPr>
              <a:t> </a:t>
            </a:r>
            <a:endParaRPr lang="nb-NO" sz="2800" dirty="0"/>
          </a:p>
          <a:p>
            <a:pPr marL="342900" lvl="0" indent="-342900">
              <a:buFont typeface="+mj-lt"/>
              <a:buAutoNum type="arabicPeriod"/>
            </a:pPr>
            <a:r>
              <a:rPr lang="nb-NO" sz="1600" b="1" dirty="0">
                <a:cs typeface="Times New Roman" panose="02020603050405020304" pitchFamily="18" charset="0"/>
              </a:rPr>
              <a:t>Generelle evalueringer: Hele skolen</a:t>
            </a:r>
            <a:endParaRPr lang="nb-NO" sz="2800" dirty="0"/>
          </a:p>
          <a:p>
            <a:pPr marL="742950" lvl="1" indent="-285750">
              <a:buFont typeface="+mj-lt"/>
              <a:buAutoNum type="alphaLcPeriod"/>
            </a:pPr>
            <a:r>
              <a:rPr lang="nb-NO" sz="1600" dirty="0">
                <a:cs typeface="Times New Roman" panose="02020603050405020304" pitchFamily="18" charset="0"/>
              </a:rPr>
              <a:t>Helhetsevaluering og evaluering av </a:t>
            </a:r>
            <a:r>
              <a:rPr lang="nb-NO" sz="1600" dirty="0" smtClean="0">
                <a:cs typeface="Times New Roman" panose="02020603050405020304" pitchFamily="18" charset="0"/>
              </a:rPr>
              <a:t>elevopplegg</a:t>
            </a:r>
            <a:endParaRPr lang="nb-NO" sz="2800" dirty="0"/>
          </a:p>
          <a:p>
            <a:pPr marL="742950" lvl="1" indent="-285750">
              <a:buFont typeface="+mj-lt"/>
              <a:buAutoNum type="alphaLcPeriod"/>
            </a:pPr>
            <a:r>
              <a:rPr lang="nb-NO" sz="1600" dirty="0" err="1" smtClean="0">
                <a:cs typeface="Times New Roman" panose="02020603050405020304" pitchFamily="18" charset="0"/>
              </a:rPr>
              <a:t>Årsevaluering</a:t>
            </a:r>
            <a:endParaRPr lang="nb-NO" sz="2800" dirty="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53752"/>
            <a:ext cx="8229600" cy="1143000"/>
          </a:xfrm>
        </p:spPr>
        <p:txBody>
          <a:bodyPr>
            <a:normAutofit/>
          </a:bodyPr>
          <a:lstStyle/>
          <a:p>
            <a:r>
              <a:rPr lang="nb-NO" sz="3600" dirty="0" smtClean="0">
                <a:solidFill>
                  <a:srgbClr val="FF0000"/>
                </a:solidFill>
                <a:effectLst>
                  <a:outerShdw blurRad="38100" dist="38100" dir="2700000" algn="tl">
                    <a:srgbClr val="000000">
                      <a:alpha val="43137"/>
                    </a:srgbClr>
                  </a:outerShdw>
                </a:effectLst>
              </a:rPr>
              <a:t>Rapport og prosedyre</a:t>
            </a:r>
            <a:endParaRPr lang="nb-NO" sz="3600" dirty="0">
              <a:solidFill>
                <a:srgbClr val="FF0000"/>
              </a:solidFill>
              <a:effectLst>
                <a:outerShdw blurRad="38100" dist="38100" dir="2700000" algn="tl">
                  <a:srgbClr val="000000">
                    <a:alpha val="43137"/>
                  </a:srgbClr>
                </a:outerShdw>
              </a:effectLst>
            </a:endParaRPr>
          </a:p>
        </p:txBody>
      </p:sp>
      <p:pic>
        <p:nvPicPr>
          <p:cNvPr id="4"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092280" y="6093296"/>
            <a:ext cx="1905000" cy="628651"/>
          </a:xfrm>
          <a:prstGeom prst="rect">
            <a:avLst/>
          </a:prstGeom>
          <a:noFill/>
        </p:spPr>
      </p:pic>
      <p:sp>
        <p:nvSpPr>
          <p:cNvPr id="5" name="Rektangel 4"/>
          <p:cNvSpPr/>
          <p:nvPr/>
        </p:nvSpPr>
        <p:spPr>
          <a:xfrm>
            <a:off x="714400" y="980728"/>
            <a:ext cx="7715200" cy="5032147"/>
          </a:xfrm>
          <a:prstGeom prst="rect">
            <a:avLst/>
          </a:prstGeom>
        </p:spPr>
        <p:txBody>
          <a:bodyPr wrap="square">
            <a:spAutoFit/>
          </a:bodyPr>
          <a:lstStyle/>
          <a:p>
            <a:pPr>
              <a:lnSpc>
                <a:spcPct val="107000"/>
              </a:lnSpc>
              <a:spcAft>
                <a:spcPts val="0"/>
              </a:spcAft>
            </a:pPr>
            <a:r>
              <a:rPr lang="nb-NO" sz="2000" dirty="0" smtClean="0">
                <a:ea typeface="Calibri" panose="020F0502020204030204" pitchFamily="34" charset="0"/>
                <a:cs typeface="Times New Roman" panose="02020603050405020304" pitchFamily="18" charset="0"/>
              </a:rPr>
              <a:t>Lang </a:t>
            </a:r>
            <a:r>
              <a:rPr lang="nb-NO" sz="2000" dirty="0">
                <a:ea typeface="Calibri" panose="020F0502020204030204" pitchFamily="34" charset="0"/>
                <a:cs typeface="Times New Roman" panose="02020603050405020304" pitchFamily="18" charset="0"/>
              </a:rPr>
              <a:t>erfaring og </a:t>
            </a:r>
            <a:r>
              <a:rPr lang="nb-NO" sz="2000" dirty="0" smtClean="0">
                <a:ea typeface="Calibri" panose="020F0502020204030204" pitchFamily="34" charset="0"/>
                <a:cs typeface="Times New Roman" panose="02020603050405020304" pitchFamily="18" charset="0"/>
              </a:rPr>
              <a:t>dels </a:t>
            </a:r>
            <a:r>
              <a:rPr lang="nb-NO" sz="2000" dirty="0">
                <a:ea typeface="Calibri" panose="020F0502020204030204" pitchFamily="34" charset="0"/>
                <a:cs typeface="Times New Roman" panose="02020603050405020304" pitchFamily="18" charset="0"/>
              </a:rPr>
              <a:t>stor kompetanse i </a:t>
            </a:r>
            <a:r>
              <a:rPr lang="nb-NO" sz="2000" dirty="0" smtClean="0">
                <a:ea typeface="Calibri" panose="020F0502020204030204" pitchFamily="34" charset="0"/>
                <a:cs typeface="Times New Roman" panose="02020603050405020304" pitchFamily="18" charset="0"/>
              </a:rPr>
              <a:t>selvevaluering: Rapportskriving </a:t>
            </a:r>
            <a:r>
              <a:rPr lang="nb-NO" sz="2000" dirty="0">
                <a:ea typeface="Calibri" panose="020F0502020204030204" pitchFamily="34" charset="0"/>
                <a:cs typeface="Times New Roman" panose="02020603050405020304" pitchFamily="18" charset="0"/>
              </a:rPr>
              <a:t>og i prosessarbeidet med skoleutvikling, gjennomføring og </a:t>
            </a:r>
            <a:r>
              <a:rPr lang="nb-NO" sz="2000" dirty="0" smtClean="0">
                <a:ea typeface="Calibri" panose="020F0502020204030204" pitchFamily="34" charset="0"/>
                <a:cs typeface="Times New Roman" panose="02020603050405020304" pitchFamily="18" charset="0"/>
              </a:rPr>
              <a:t>oppfølging.</a:t>
            </a:r>
            <a:endParaRPr lang="nb-NO" sz="2000" dirty="0">
              <a:ea typeface="Calibri" panose="020F0502020204030204" pitchFamily="34" charset="0"/>
              <a:cs typeface="Times New Roman" panose="02020603050405020304" pitchFamily="18" charset="0"/>
            </a:endParaRPr>
          </a:p>
          <a:p>
            <a:pPr>
              <a:lnSpc>
                <a:spcPct val="107000"/>
              </a:lnSpc>
              <a:spcAft>
                <a:spcPts val="0"/>
              </a:spcAft>
            </a:pPr>
            <a:r>
              <a:rPr lang="nb-NO" sz="2000" dirty="0">
                <a:ea typeface="Calibri" panose="020F0502020204030204" pitchFamily="34" charset="0"/>
                <a:cs typeface="Times New Roman" panose="02020603050405020304" pitchFamily="18" charset="0"/>
              </a:rPr>
              <a:t> </a:t>
            </a:r>
          </a:p>
          <a:p>
            <a:pPr>
              <a:lnSpc>
                <a:spcPct val="107000"/>
              </a:lnSpc>
              <a:spcAft>
                <a:spcPts val="0"/>
              </a:spcAft>
            </a:pPr>
            <a:r>
              <a:rPr lang="nb-NO" sz="2000" dirty="0" smtClean="0">
                <a:ea typeface="Calibri" panose="020F0502020204030204" pitchFamily="34" charset="0"/>
                <a:cs typeface="Times New Roman" panose="02020603050405020304" pitchFamily="18" charset="0"/>
              </a:rPr>
              <a:t>Målgrupper: </a:t>
            </a:r>
            <a:endParaRPr lang="nb-NO" sz="2000" dirty="0">
              <a:ea typeface="Calibri" panose="020F0502020204030204" pitchFamily="34" charset="0"/>
              <a:cs typeface="Times New Roman" panose="02020603050405020304" pitchFamily="18" charset="0"/>
            </a:endParaRPr>
          </a:p>
          <a:p>
            <a:pPr>
              <a:lnSpc>
                <a:spcPct val="107000"/>
              </a:lnSpc>
              <a:spcAft>
                <a:spcPts val="0"/>
              </a:spcAft>
            </a:pPr>
            <a:r>
              <a:rPr lang="nb-NO" sz="2000" u="sng" dirty="0" smtClean="0">
                <a:ea typeface="Calibri" panose="020F0502020204030204" pitchFamily="34" charset="0"/>
                <a:cs typeface="Times New Roman" panose="02020603050405020304" pitchFamily="18" charset="0"/>
              </a:rPr>
              <a:t>Rapporten skal oppfylle </a:t>
            </a:r>
            <a:r>
              <a:rPr lang="nb-NO" sz="2000" u="sng" dirty="0">
                <a:ea typeface="Calibri" panose="020F0502020204030204" pitchFamily="34" charset="0"/>
                <a:cs typeface="Times New Roman" panose="02020603050405020304" pitchFamily="18" charset="0"/>
              </a:rPr>
              <a:t>formelle </a:t>
            </a:r>
            <a:r>
              <a:rPr lang="nb-NO" sz="2000" u="sng" dirty="0" smtClean="0">
                <a:ea typeface="Calibri" panose="020F0502020204030204" pitchFamily="34" charset="0"/>
                <a:cs typeface="Times New Roman" panose="02020603050405020304" pitchFamily="18" charset="0"/>
              </a:rPr>
              <a:t>krav</a:t>
            </a:r>
            <a:r>
              <a:rPr lang="nb-NO" sz="2000" dirty="0" smtClean="0">
                <a:ea typeface="Calibri" panose="020F0502020204030204" pitchFamily="34" charset="0"/>
                <a:cs typeface="Times New Roman" panose="02020603050405020304" pitchFamily="18" charset="0"/>
              </a:rPr>
              <a:t>: Stilet </a:t>
            </a:r>
            <a:r>
              <a:rPr lang="nb-NO" sz="2000" dirty="0">
                <a:ea typeface="Calibri" panose="020F0502020204030204" pitchFamily="34" charset="0"/>
                <a:cs typeface="Times New Roman" panose="02020603050405020304" pitchFamily="18" charset="0"/>
              </a:rPr>
              <a:t>til Udir som et offentlig tilgjengelig </a:t>
            </a:r>
            <a:r>
              <a:rPr lang="nb-NO" sz="2000" dirty="0" smtClean="0">
                <a:ea typeface="Calibri" panose="020F0502020204030204" pitchFamily="34" charset="0"/>
                <a:cs typeface="Times New Roman" panose="02020603050405020304" pitchFamily="18" charset="0"/>
              </a:rPr>
              <a:t>dokument. Også andre kan lese </a:t>
            </a:r>
            <a:r>
              <a:rPr lang="nb-NO" sz="2000" dirty="0">
                <a:ea typeface="Calibri" panose="020F0502020204030204" pitchFamily="34" charset="0"/>
                <a:cs typeface="Times New Roman" panose="02020603050405020304" pitchFamily="18" charset="0"/>
              </a:rPr>
              <a:t>den. </a:t>
            </a:r>
            <a:endParaRPr lang="nb-NO" sz="2000" dirty="0" smtClean="0">
              <a:ea typeface="Calibri" panose="020F0502020204030204" pitchFamily="34" charset="0"/>
              <a:cs typeface="Times New Roman" panose="02020603050405020304" pitchFamily="18" charset="0"/>
            </a:endParaRPr>
          </a:p>
          <a:p>
            <a:pPr>
              <a:lnSpc>
                <a:spcPct val="107000"/>
              </a:lnSpc>
              <a:spcAft>
                <a:spcPts val="0"/>
              </a:spcAft>
            </a:pPr>
            <a:endParaRPr lang="nb-NO" sz="2000" dirty="0">
              <a:ea typeface="Calibri" panose="020F0502020204030204" pitchFamily="34" charset="0"/>
              <a:cs typeface="Times New Roman" panose="02020603050405020304" pitchFamily="18" charset="0"/>
            </a:endParaRPr>
          </a:p>
          <a:p>
            <a:pPr>
              <a:lnSpc>
                <a:spcPct val="107000"/>
              </a:lnSpc>
              <a:spcAft>
                <a:spcPts val="0"/>
              </a:spcAft>
            </a:pPr>
            <a:r>
              <a:rPr lang="nb-NO" sz="2000" u="sng" dirty="0" smtClean="0">
                <a:ea typeface="Calibri" panose="020F0502020204030204" pitchFamily="34" charset="0"/>
                <a:cs typeface="Times New Roman" panose="02020603050405020304" pitchFamily="18" charset="0"/>
              </a:rPr>
              <a:t>Rapporten skal være til nytte for skolens virksomhet og utvikling</a:t>
            </a:r>
            <a:r>
              <a:rPr lang="nb-NO" sz="2000" dirty="0" smtClean="0">
                <a:ea typeface="Calibri" panose="020F0502020204030204" pitchFamily="34" charset="0"/>
                <a:cs typeface="Times New Roman" panose="02020603050405020304" pitchFamily="18" charset="0"/>
              </a:rPr>
              <a:t>: Skolens </a:t>
            </a:r>
            <a:r>
              <a:rPr lang="nb-NO" sz="2000" dirty="0">
                <a:ea typeface="Calibri" panose="020F0502020204030204" pitchFamily="34" charset="0"/>
                <a:cs typeface="Times New Roman" panose="02020603050405020304" pitchFamily="18" charset="0"/>
              </a:rPr>
              <a:t>eget personale. </a:t>
            </a:r>
            <a:r>
              <a:rPr lang="nb-NO" sz="2000" dirty="0" smtClean="0">
                <a:ea typeface="Calibri" panose="020F0502020204030204" pitchFamily="34" charset="0"/>
                <a:cs typeface="Times New Roman" panose="02020603050405020304" pitchFamily="18" charset="0"/>
              </a:rPr>
              <a:t>Detaljerte </a:t>
            </a:r>
            <a:r>
              <a:rPr lang="nb-NO" sz="2000" dirty="0">
                <a:ea typeface="Calibri" panose="020F0502020204030204" pitchFamily="34" charset="0"/>
                <a:cs typeface="Times New Roman" panose="02020603050405020304" pitchFamily="18" charset="0"/>
              </a:rPr>
              <a:t>funn fra skolens indre </a:t>
            </a:r>
            <a:r>
              <a:rPr lang="nb-NO" sz="2000" dirty="0" smtClean="0">
                <a:ea typeface="Calibri" panose="020F0502020204030204" pitchFamily="34" charset="0"/>
                <a:cs typeface="Times New Roman" panose="02020603050405020304" pitchFamily="18" charset="0"/>
              </a:rPr>
              <a:t>liv, oppsummering </a:t>
            </a:r>
            <a:r>
              <a:rPr lang="nb-NO" sz="2000" dirty="0">
                <a:ea typeface="Calibri" panose="020F0502020204030204" pitchFamily="34" charset="0"/>
                <a:cs typeface="Times New Roman" panose="02020603050405020304" pitchFamily="18" charset="0"/>
              </a:rPr>
              <a:t>av </a:t>
            </a:r>
            <a:r>
              <a:rPr lang="nb-NO" sz="2000" dirty="0" smtClean="0">
                <a:ea typeface="Calibri" panose="020F0502020204030204" pitchFamily="34" charset="0"/>
                <a:cs typeface="Times New Roman" panose="02020603050405020304" pitchFamily="18" charset="0"/>
              </a:rPr>
              <a:t>skoleåret </a:t>
            </a:r>
            <a:r>
              <a:rPr lang="nb-NO" sz="2000" dirty="0">
                <a:ea typeface="Calibri" panose="020F0502020204030204" pitchFamily="34" charset="0"/>
                <a:cs typeface="Times New Roman" panose="02020603050405020304" pitchFamily="18" charset="0"/>
              </a:rPr>
              <a:t>som var. </a:t>
            </a:r>
            <a:endParaRPr lang="nb-NO" sz="2000" dirty="0" smtClean="0">
              <a:ea typeface="Calibri" panose="020F0502020204030204" pitchFamily="34" charset="0"/>
              <a:cs typeface="Times New Roman" panose="02020603050405020304" pitchFamily="18" charset="0"/>
            </a:endParaRPr>
          </a:p>
          <a:p>
            <a:pPr>
              <a:lnSpc>
                <a:spcPct val="107000"/>
              </a:lnSpc>
              <a:spcAft>
                <a:spcPts val="0"/>
              </a:spcAft>
            </a:pPr>
            <a:endParaRPr lang="nb-NO" sz="2000" dirty="0" smtClean="0">
              <a:ea typeface="Calibri" panose="020F0502020204030204" pitchFamily="34" charset="0"/>
              <a:cs typeface="Times New Roman" panose="02020603050405020304" pitchFamily="18" charset="0"/>
            </a:endParaRPr>
          </a:p>
          <a:p>
            <a:pPr>
              <a:lnSpc>
                <a:spcPct val="107000"/>
              </a:lnSpc>
              <a:spcAft>
                <a:spcPts val="0"/>
              </a:spcAft>
            </a:pPr>
            <a:r>
              <a:rPr lang="nb-NO" sz="2000" u="sng" dirty="0" smtClean="0">
                <a:ea typeface="Calibri" panose="020F0502020204030204" pitchFamily="34" charset="0"/>
                <a:cs typeface="Times New Roman" panose="02020603050405020304" pitchFamily="18" charset="0"/>
              </a:rPr>
              <a:t>Prosedyre</a:t>
            </a:r>
            <a:r>
              <a:rPr lang="nb-NO" sz="2000" dirty="0" smtClean="0">
                <a:ea typeface="Calibri" panose="020F0502020204030204" pitchFamily="34" charset="0"/>
                <a:cs typeface="Times New Roman" panose="02020603050405020304" pitchFamily="18" charset="0"/>
              </a:rPr>
              <a:t> = framgangsmåte</a:t>
            </a:r>
          </a:p>
          <a:p>
            <a:pPr>
              <a:lnSpc>
                <a:spcPct val="107000"/>
              </a:lnSpc>
              <a:spcAft>
                <a:spcPts val="0"/>
              </a:spcAft>
            </a:pPr>
            <a:r>
              <a:rPr lang="nb-NO" sz="2000" i="1" dirty="0" smtClean="0">
                <a:solidFill>
                  <a:srgbClr val="FF0000"/>
                </a:solidFill>
              </a:rPr>
              <a:t>«Prosedyre </a:t>
            </a:r>
            <a:r>
              <a:rPr lang="nb-NO" sz="2000" i="1" dirty="0">
                <a:solidFill>
                  <a:srgbClr val="FF0000"/>
                </a:solidFill>
              </a:rPr>
              <a:t>for selvevaluering og kvalitetsutvikling </a:t>
            </a:r>
            <a:r>
              <a:rPr lang="nb-NO" sz="2000" i="1" dirty="0" smtClean="0">
                <a:solidFill>
                  <a:srgbClr val="FF0000"/>
                </a:solidFill>
              </a:rPr>
              <a:t>… prosedyre </a:t>
            </a:r>
            <a:r>
              <a:rPr lang="nb-NO" sz="2000" i="1" dirty="0">
                <a:solidFill>
                  <a:srgbClr val="FF0000"/>
                </a:solidFill>
              </a:rPr>
              <a:t>for selvevaluering, kvalitetssikring og kvalitetsutvikling</a:t>
            </a:r>
            <a:r>
              <a:rPr lang="nb-NO" sz="2000" i="1" dirty="0" smtClean="0">
                <a:solidFill>
                  <a:srgbClr val="FF0000"/>
                </a:solidFill>
              </a:rPr>
              <a:t>.»</a:t>
            </a:r>
            <a:endParaRPr lang="nb-NO" sz="2000" dirty="0" smtClean="0">
              <a:solidFill>
                <a:srgbClr val="FF0000"/>
              </a:solidFill>
              <a:ea typeface="Calibri" panose="020F0502020204030204" pitchFamily="34" charset="0"/>
              <a:cs typeface="Times New Roman" panose="02020603050405020304" pitchFamily="18" charset="0"/>
            </a:endParaRPr>
          </a:p>
          <a:p>
            <a:pPr>
              <a:lnSpc>
                <a:spcPct val="107000"/>
              </a:lnSpc>
              <a:spcAft>
                <a:spcPts val="0"/>
              </a:spcAft>
            </a:pPr>
            <a:r>
              <a:rPr lang="nb-NO" sz="2000" dirty="0" smtClean="0">
                <a:ea typeface="Calibri" panose="020F0502020204030204" pitchFamily="34" charset="0"/>
                <a:cs typeface="Times New Roman" panose="02020603050405020304" pitchFamily="18" charset="0"/>
              </a:rPr>
              <a:t>Hvor mye av prosessbeskrivelsen skal omtales i rapporten?</a:t>
            </a:r>
            <a:endParaRPr lang="nb-NO" sz="2000" dirty="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fade">
                                      <p:cBhvr>
                                        <p:cTn id="7" dur="1000"/>
                                        <p:tgtEl>
                                          <p:spTgt spid="5">
                                            <p:txEl>
                                              <p:pRg st="7" end="7"/>
                                            </p:txEl>
                                          </p:spTgt>
                                        </p:tgtEl>
                                      </p:cBhvr>
                                    </p:animEffect>
                                    <p:anim calcmode="lin" valueType="num">
                                      <p:cBhvr>
                                        <p:cTn id="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fade">
                                      <p:cBhvr>
                                        <p:cTn id="12" dur="1000"/>
                                        <p:tgtEl>
                                          <p:spTgt spid="5">
                                            <p:txEl>
                                              <p:pRg st="8" end="8"/>
                                            </p:txEl>
                                          </p:spTgt>
                                        </p:tgtEl>
                                      </p:cBhvr>
                                    </p:animEffect>
                                    <p:anim calcmode="lin" valueType="num">
                                      <p:cBhvr>
                                        <p:cTn id="1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Effect transition="in" filter="fade">
                                      <p:cBhvr>
                                        <p:cTn id="17" dur="1000"/>
                                        <p:tgtEl>
                                          <p:spTgt spid="5">
                                            <p:txEl>
                                              <p:pRg st="9" end="9"/>
                                            </p:txEl>
                                          </p:spTgt>
                                        </p:tgtEl>
                                      </p:cBhvr>
                                    </p:animEffect>
                                    <p:anim calcmode="lin" valueType="num">
                                      <p:cBhvr>
                                        <p:cTn id="18"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44624"/>
            <a:ext cx="8229600" cy="1143000"/>
          </a:xfrm>
        </p:spPr>
        <p:txBody>
          <a:bodyPr>
            <a:normAutofit/>
          </a:bodyPr>
          <a:lstStyle/>
          <a:p>
            <a:r>
              <a:rPr lang="nb-NO" sz="3600" dirty="0" smtClean="0">
                <a:solidFill>
                  <a:srgbClr val="FF0000"/>
                </a:solidFill>
              </a:rPr>
              <a:t>Trekk fra rapportene (1)</a:t>
            </a:r>
            <a:endParaRPr lang="nb-NO" sz="3600" dirty="0">
              <a:solidFill>
                <a:srgbClr val="FF0000"/>
              </a:solidFill>
            </a:endParaRPr>
          </a:p>
        </p:txBody>
      </p:sp>
      <p:pic>
        <p:nvPicPr>
          <p:cNvPr id="4"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129890" y="6165304"/>
            <a:ext cx="1905000" cy="628651"/>
          </a:xfrm>
          <a:prstGeom prst="rect">
            <a:avLst/>
          </a:prstGeom>
          <a:noFill/>
        </p:spPr>
      </p:pic>
      <p:sp>
        <p:nvSpPr>
          <p:cNvPr id="5" name="Rektangel 4"/>
          <p:cNvSpPr/>
          <p:nvPr/>
        </p:nvSpPr>
        <p:spPr>
          <a:xfrm>
            <a:off x="1061610" y="1029539"/>
            <a:ext cx="7020780" cy="5594608"/>
          </a:xfrm>
          <a:prstGeom prst="rect">
            <a:avLst/>
          </a:prstGeom>
        </p:spPr>
        <p:txBody>
          <a:bodyPr wrap="square">
            <a:spAutoFit/>
          </a:bodyPr>
          <a:lstStyle/>
          <a:p>
            <a:pPr>
              <a:lnSpc>
                <a:spcPct val="107000"/>
              </a:lnSpc>
              <a:spcAft>
                <a:spcPts val="0"/>
              </a:spcAft>
            </a:pPr>
            <a:r>
              <a:rPr lang="nb-NO" u="sng" dirty="0">
                <a:ea typeface="Calibri" panose="020F0502020204030204" pitchFamily="34" charset="0"/>
                <a:cs typeface="Times New Roman" panose="02020603050405020304" pitchFamily="18" charset="0"/>
              </a:rPr>
              <a:t>Bakgrunnsopplysninger: </a:t>
            </a:r>
          </a:p>
          <a:p>
            <a:pPr>
              <a:lnSpc>
                <a:spcPct val="107000"/>
              </a:lnSpc>
              <a:spcAft>
                <a:spcPts val="0"/>
              </a:spcAft>
            </a:pPr>
            <a:r>
              <a:rPr lang="nb-NO" dirty="0" smtClean="0">
                <a:ea typeface="Calibri" panose="020F0502020204030204" pitchFamily="34" charset="0"/>
                <a:cs typeface="Times New Roman" panose="02020603050405020304" pitchFamily="18" charset="0"/>
              </a:rPr>
              <a:t>Grundige bakgrunnsopplysninger hvert </a:t>
            </a:r>
            <a:r>
              <a:rPr lang="nb-NO" dirty="0">
                <a:ea typeface="Calibri" panose="020F0502020204030204" pitchFamily="34" charset="0"/>
                <a:cs typeface="Times New Roman" panose="02020603050405020304" pitchFamily="18" charset="0"/>
              </a:rPr>
              <a:t>år, som eierforhold, verdigrunnlag, størrelse, </a:t>
            </a:r>
            <a:r>
              <a:rPr lang="nb-NO" dirty="0" err="1" smtClean="0">
                <a:ea typeface="Calibri" panose="020F0502020204030204" pitchFamily="34" charset="0"/>
                <a:cs typeface="Times New Roman" panose="02020603050405020304" pitchFamily="18" charset="0"/>
              </a:rPr>
              <a:t>osv</a:t>
            </a:r>
            <a:r>
              <a:rPr lang="nb-NO" dirty="0" smtClean="0">
                <a:ea typeface="Calibri" panose="020F0502020204030204" pitchFamily="34" charset="0"/>
                <a:cs typeface="Times New Roman" panose="02020603050405020304" pitchFamily="18" charset="0"/>
              </a:rPr>
              <a:t>? </a:t>
            </a:r>
            <a:r>
              <a:rPr lang="nb-NO" dirty="0">
                <a:ea typeface="Calibri" panose="020F0502020204030204" pitchFamily="34" charset="0"/>
                <a:cs typeface="Times New Roman" panose="02020603050405020304" pitchFamily="18" charset="0"/>
              </a:rPr>
              <a:t>K</a:t>
            </a:r>
            <a:r>
              <a:rPr lang="nb-NO" dirty="0" smtClean="0">
                <a:ea typeface="Calibri" panose="020F0502020204030204" pitchFamily="34" charset="0"/>
                <a:cs typeface="Times New Roman" panose="02020603050405020304" pitchFamily="18" charset="0"/>
              </a:rPr>
              <a:t>an skolen utarbeide </a:t>
            </a:r>
            <a:r>
              <a:rPr lang="nb-NO" dirty="0">
                <a:ea typeface="Calibri" panose="020F0502020204030204" pitchFamily="34" charset="0"/>
                <a:cs typeface="Times New Roman" panose="02020603050405020304" pitchFamily="18" charset="0"/>
              </a:rPr>
              <a:t>en kort </a:t>
            </a:r>
            <a:r>
              <a:rPr lang="nb-NO" dirty="0" smtClean="0">
                <a:ea typeface="Calibri" panose="020F0502020204030204" pitchFamily="34" charset="0"/>
                <a:cs typeface="Times New Roman" panose="02020603050405020304" pitchFamily="18" charset="0"/>
              </a:rPr>
              <a:t>fortelling, </a:t>
            </a:r>
            <a:r>
              <a:rPr lang="nb-NO" dirty="0">
                <a:ea typeface="Calibri" panose="020F0502020204030204" pitchFamily="34" charset="0"/>
                <a:cs typeface="Times New Roman" panose="02020603050405020304" pitchFamily="18" charset="0"/>
              </a:rPr>
              <a:t>et </a:t>
            </a:r>
            <a:r>
              <a:rPr lang="nb-NO" i="1" dirty="0" smtClean="0">
                <a:ea typeface="Calibri" panose="020F0502020204030204" pitchFamily="34" charset="0"/>
                <a:cs typeface="Times New Roman" panose="02020603050405020304" pitchFamily="18" charset="0"/>
              </a:rPr>
              <a:t>bilde</a:t>
            </a:r>
            <a:r>
              <a:rPr lang="nb-NO" i="1" dirty="0">
                <a:ea typeface="Calibri" panose="020F0502020204030204" pitchFamily="34" charset="0"/>
                <a:cs typeface="Times New Roman" panose="02020603050405020304" pitchFamily="18" charset="0"/>
              </a:rPr>
              <a:t>, </a:t>
            </a:r>
            <a:r>
              <a:rPr lang="nb-NO" dirty="0">
                <a:ea typeface="Calibri" panose="020F0502020204030204" pitchFamily="34" charset="0"/>
                <a:cs typeface="Times New Roman" panose="02020603050405020304" pitchFamily="18" charset="0"/>
              </a:rPr>
              <a:t>som er med hvert </a:t>
            </a:r>
            <a:r>
              <a:rPr lang="nb-NO" dirty="0" smtClean="0">
                <a:ea typeface="Calibri" panose="020F0502020204030204" pitchFamily="34" charset="0"/>
                <a:cs typeface="Times New Roman" panose="02020603050405020304" pitchFamily="18" charset="0"/>
              </a:rPr>
              <a:t>år.</a:t>
            </a:r>
          </a:p>
          <a:p>
            <a:pPr>
              <a:lnSpc>
                <a:spcPct val="107000"/>
              </a:lnSpc>
              <a:spcAft>
                <a:spcPts val="0"/>
              </a:spcAft>
            </a:pPr>
            <a:endParaRPr lang="nb-NO" dirty="0">
              <a:ea typeface="Calibri" panose="020F0502020204030204" pitchFamily="34" charset="0"/>
              <a:cs typeface="Times New Roman" panose="02020603050405020304" pitchFamily="18" charset="0"/>
            </a:endParaRPr>
          </a:p>
          <a:p>
            <a:r>
              <a:rPr lang="nb-NO" u="sng" dirty="0"/>
              <a:t>Lovens formål: </a:t>
            </a:r>
          </a:p>
          <a:p>
            <a:r>
              <a:rPr lang="nb-NO" dirty="0" smtClean="0"/>
              <a:t>Rapporten er </a:t>
            </a:r>
            <a:r>
              <a:rPr lang="nb-NO" dirty="0"/>
              <a:t>"svar" på lovkravet om selvevaluering, og nevner </a:t>
            </a:r>
            <a:r>
              <a:rPr lang="nb-NO" dirty="0" smtClean="0"/>
              <a:t>formålene </a:t>
            </a:r>
            <a:r>
              <a:rPr lang="nb-NO" dirty="0"/>
              <a:t>om allmenndanning og folkeopplysning og verdigrunnlag. </a:t>
            </a:r>
            <a:r>
              <a:rPr lang="nb-NO" dirty="0" smtClean="0"/>
              <a:t>Drøftingen </a:t>
            </a:r>
            <a:r>
              <a:rPr lang="nb-NO" dirty="0"/>
              <a:t>av </a:t>
            </a:r>
            <a:r>
              <a:rPr lang="nb-NO" dirty="0" smtClean="0"/>
              <a:t>temaer (</a:t>
            </a:r>
            <a:r>
              <a:rPr lang="nb-NO" dirty="0"/>
              <a:t>kvalitetsutviklingen) </a:t>
            </a:r>
            <a:r>
              <a:rPr lang="nb-NO" dirty="0" smtClean="0"/>
              <a:t>bør knyttes </a:t>
            </a:r>
            <a:r>
              <a:rPr lang="nb-NO" dirty="0"/>
              <a:t>til skolens verdier</a:t>
            </a:r>
            <a:r>
              <a:rPr lang="nb-NO" dirty="0" smtClean="0"/>
              <a:t>.</a:t>
            </a:r>
          </a:p>
          <a:p>
            <a:endParaRPr lang="nb-NO" dirty="0"/>
          </a:p>
          <a:p>
            <a:r>
              <a:rPr lang="nb-NO" u="sng" dirty="0"/>
              <a:t>"</a:t>
            </a:r>
            <a:r>
              <a:rPr lang="nb-NO" u="sng" dirty="0" err="1"/>
              <a:t>Overkill</a:t>
            </a:r>
            <a:r>
              <a:rPr lang="nb-NO" u="sng" dirty="0"/>
              <a:t>": </a:t>
            </a:r>
          </a:p>
          <a:p>
            <a:r>
              <a:rPr lang="nb-NO" dirty="0"/>
              <a:t>Tallmaterialet kan </a:t>
            </a:r>
            <a:r>
              <a:rPr lang="nb-NO" dirty="0" smtClean="0"/>
              <a:t>bli </a:t>
            </a:r>
            <a:r>
              <a:rPr lang="nb-NO" dirty="0"/>
              <a:t>overveldende. Og detaljert. </a:t>
            </a:r>
            <a:r>
              <a:rPr lang="nb-NO" dirty="0" smtClean="0"/>
              <a:t>Neppe </a:t>
            </a:r>
            <a:r>
              <a:rPr lang="nb-NO" dirty="0"/>
              <a:t>mange lesere som går gjennom de mange skårene, </a:t>
            </a:r>
            <a:r>
              <a:rPr lang="nb-NO" dirty="0" smtClean="0"/>
              <a:t>prosent- </a:t>
            </a:r>
            <a:r>
              <a:rPr lang="nb-NO" dirty="0"/>
              <a:t>(og eventuelt) prosentpoengforskjellene i materialet. Tolkningen er </a:t>
            </a:r>
            <a:r>
              <a:rPr lang="nb-NO" dirty="0" smtClean="0"/>
              <a:t>av </a:t>
            </a:r>
            <a:r>
              <a:rPr lang="nb-NO" dirty="0"/>
              <a:t>størst interesse.</a:t>
            </a:r>
          </a:p>
          <a:p>
            <a:pPr marL="285750" indent="-285750">
              <a:buFont typeface="Arial" panose="020B0604020202020204" pitchFamily="34" charset="0"/>
              <a:buChar char="•"/>
            </a:pPr>
            <a:r>
              <a:rPr lang="nb-NO" sz="1600" dirty="0" smtClean="0"/>
              <a:t>Flest </a:t>
            </a:r>
            <a:r>
              <a:rPr lang="nb-NO" sz="1600" dirty="0"/>
              <a:t>5-ere (i % av de som deltok) fikk </a:t>
            </a:r>
            <a:r>
              <a:rPr lang="nb-NO" sz="1600" i="1" dirty="0"/>
              <a:t>Guttekveld</a:t>
            </a:r>
            <a:r>
              <a:rPr lang="nb-NO" sz="1600" dirty="0"/>
              <a:t> (54), </a:t>
            </a:r>
            <a:r>
              <a:rPr lang="nb-NO" sz="1600" i="1" dirty="0"/>
              <a:t>Jentekveld</a:t>
            </a:r>
            <a:r>
              <a:rPr lang="nb-NO" sz="1600" dirty="0"/>
              <a:t> (52), </a:t>
            </a:r>
            <a:r>
              <a:rPr lang="nb-NO" sz="1600" i="1" dirty="0" smtClean="0"/>
              <a:t>Fotballkveld</a:t>
            </a:r>
            <a:r>
              <a:rPr lang="nb-NO" sz="1600" dirty="0" smtClean="0"/>
              <a:t> (</a:t>
            </a:r>
            <a:r>
              <a:rPr lang="nb-NO" sz="1600" dirty="0"/>
              <a:t>50), </a:t>
            </a:r>
            <a:r>
              <a:rPr lang="nb-NO" sz="1600" i="1" dirty="0"/>
              <a:t>Tur til Kjerag </a:t>
            </a:r>
            <a:r>
              <a:rPr lang="nb-NO" sz="1600" dirty="0"/>
              <a:t>(50) og </a:t>
            </a:r>
            <a:r>
              <a:rPr lang="nb-NO" sz="1600" i="1" dirty="0" smtClean="0"/>
              <a:t>Åpen </a:t>
            </a:r>
            <a:r>
              <a:rPr lang="nb-NO" sz="1600" i="1" dirty="0" err="1"/>
              <a:t>mic</a:t>
            </a:r>
            <a:r>
              <a:rPr lang="nb-NO" sz="1600" i="1" dirty="0"/>
              <a:t> </a:t>
            </a:r>
            <a:r>
              <a:rPr lang="nb-NO" sz="1600" dirty="0"/>
              <a:t>(48)</a:t>
            </a:r>
          </a:p>
          <a:p>
            <a:pPr marL="285750" indent="-285750">
              <a:buFont typeface="Arial" panose="020B0604020202020204" pitchFamily="34" charset="0"/>
              <a:buChar char="•"/>
            </a:pPr>
            <a:r>
              <a:rPr lang="nb-NO" sz="1600" dirty="0" smtClean="0"/>
              <a:t>Lavest </a:t>
            </a:r>
            <a:r>
              <a:rPr lang="nb-NO" sz="1600" dirty="0"/>
              <a:t>skåre under middels (høyest antall 1-ere pluss 2-ere, regnet i % av de som deltok) fikk </a:t>
            </a:r>
            <a:r>
              <a:rPr lang="nb-NO" sz="1600" i="1" dirty="0"/>
              <a:t>Vi </a:t>
            </a:r>
            <a:r>
              <a:rPr lang="nb-NO" sz="1600" i="1" dirty="0" smtClean="0"/>
              <a:t>lager </a:t>
            </a:r>
            <a:r>
              <a:rPr lang="nb-NO" sz="1600" i="1" dirty="0"/>
              <a:t>armbånd </a:t>
            </a:r>
            <a:r>
              <a:rPr lang="nb-NO" sz="1600" dirty="0"/>
              <a:t>(40), </a:t>
            </a:r>
            <a:r>
              <a:rPr lang="nb-NO" sz="1600" i="1" dirty="0"/>
              <a:t>Jam </a:t>
            </a:r>
            <a:r>
              <a:rPr lang="nb-NO" sz="1600" i="1" dirty="0" err="1"/>
              <a:t>session</a:t>
            </a:r>
            <a:r>
              <a:rPr lang="nb-NO" sz="1600" i="1" dirty="0"/>
              <a:t> </a:t>
            </a:r>
            <a:r>
              <a:rPr lang="nb-NO" sz="1600" dirty="0"/>
              <a:t>(35), </a:t>
            </a:r>
            <a:r>
              <a:rPr lang="nb-NO" sz="1600" i="1" dirty="0"/>
              <a:t>Summer </a:t>
            </a:r>
            <a:r>
              <a:rPr lang="nb-NO" sz="1600" i="1" dirty="0" err="1"/>
              <a:t>of</a:t>
            </a:r>
            <a:r>
              <a:rPr lang="nb-NO" sz="1600" i="1" dirty="0"/>
              <a:t> love </a:t>
            </a:r>
            <a:r>
              <a:rPr lang="nb-NO" sz="1600" dirty="0"/>
              <a:t>(31), </a:t>
            </a:r>
            <a:r>
              <a:rPr lang="nb-NO" sz="1600" i="1" dirty="0"/>
              <a:t>Skriv en sang </a:t>
            </a:r>
            <a:r>
              <a:rPr lang="nb-NO" sz="1600" dirty="0"/>
              <a:t>(29), Sjakk (27), </a:t>
            </a:r>
            <a:r>
              <a:rPr lang="nb-NO" sz="1600" i="1" dirty="0"/>
              <a:t>Jentekveld</a:t>
            </a:r>
            <a:r>
              <a:rPr lang="nb-NO" sz="1600" dirty="0"/>
              <a:t> (26) og </a:t>
            </a:r>
            <a:r>
              <a:rPr lang="nb-NO" sz="1600" i="1" dirty="0"/>
              <a:t>Strikkekafe </a:t>
            </a:r>
            <a:r>
              <a:rPr lang="nb-NO" sz="1600" dirty="0"/>
              <a:t>(25).</a:t>
            </a:r>
          </a:p>
          <a:p>
            <a:pPr>
              <a:lnSpc>
                <a:spcPct val="107000"/>
              </a:lnSpc>
              <a:spcAft>
                <a:spcPts val="0"/>
              </a:spcAft>
            </a:pPr>
            <a:endParaRPr lang="nb-NO" dirty="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1000"/>
                                        <p:tgtEl>
                                          <p:spTgt spid="5">
                                            <p:txEl>
                                              <p:pRg st="6" end="6"/>
                                            </p:txEl>
                                          </p:spTgt>
                                        </p:tgtEl>
                                      </p:cBhvr>
                                    </p:animEffect>
                                    <p:anim calcmode="lin" valueType="num">
                                      <p:cBhvr>
                                        <p:cTn id="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1000"/>
                                        <p:tgtEl>
                                          <p:spTgt spid="5">
                                            <p:txEl>
                                              <p:pRg st="7" end="7"/>
                                            </p:txEl>
                                          </p:spTgt>
                                        </p:tgtEl>
                                      </p:cBhvr>
                                    </p:animEffect>
                                    <p:anim calcmode="lin" valueType="num">
                                      <p:cBhvr>
                                        <p:cTn id="1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fade">
                                      <p:cBhvr>
                                        <p:cTn id="17" dur="1000"/>
                                        <p:tgtEl>
                                          <p:spTgt spid="5">
                                            <p:txEl>
                                              <p:pRg st="8" end="8"/>
                                            </p:txEl>
                                          </p:spTgt>
                                        </p:tgtEl>
                                      </p:cBhvr>
                                    </p:animEffect>
                                    <p:anim calcmode="lin" valueType="num">
                                      <p:cBhvr>
                                        <p:cTn id="1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fade">
                                      <p:cBhvr>
                                        <p:cTn id="22" dur="1000"/>
                                        <p:tgtEl>
                                          <p:spTgt spid="5">
                                            <p:txEl>
                                              <p:pRg st="9" end="9"/>
                                            </p:txEl>
                                          </p:spTgt>
                                        </p:tgtEl>
                                      </p:cBhvr>
                                    </p:animEffect>
                                    <p:anim calcmode="lin" valueType="num">
                                      <p:cBhvr>
                                        <p:cTn id="2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092280" y="6093296"/>
            <a:ext cx="1905000" cy="628651"/>
          </a:xfrm>
          <a:prstGeom prst="rect">
            <a:avLst/>
          </a:prstGeom>
          <a:noFill/>
        </p:spPr>
      </p:pic>
      <p:sp>
        <p:nvSpPr>
          <p:cNvPr id="3" name="Rektangel 2"/>
          <p:cNvSpPr/>
          <p:nvPr/>
        </p:nvSpPr>
        <p:spPr>
          <a:xfrm>
            <a:off x="1061610" y="692696"/>
            <a:ext cx="7020780" cy="6064224"/>
          </a:xfrm>
          <a:prstGeom prst="rect">
            <a:avLst/>
          </a:prstGeom>
        </p:spPr>
        <p:txBody>
          <a:bodyPr wrap="square">
            <a:spAutoFit/>
          </a:bodyPr>
          <a:lstStyle/>
          <a:p>
            <a:r>
              <a:rPr lang="nb-NO" u="sng" dirty="0" smtClean="0"/>
              <a:t>Blir </a:t>
            </a:r>
            <a:r>
              <a:rPr lang="nb-NO" u="sng" dirty="0"/>
              <a:t>borte: </a:t>
            </a:r>
          </a:p>
          <a:p>
            <a:r>
              <a:rPr lang="nb-NO" dirty="0"/>
              <a:t>I flere rapporter er temaet for kvalitetsutvikling så grundig skildret at resten av skolen "blir borte" i rapporten</a:t>
            </a:r>
            <a:r>
              <a:rPr lang="nb-NO" dirty="0" smtClean="0"/>
              <a:t>.</a:t>
            </a:r>
          </a:p>
          <a:p>
            <a:endParaRPr lang="nb-NO" dirty="0">
              <a:ea typeface="Calibri" panose="020F0502020204030204" pitchFamily="34" charset="0"/>
              <a:cs typeface="Times New Roman" panose="02020603050405020304" pitchFamily="18" charset="0"/>
            </a:endParaRPr>
          </a:p>
          <a:p>
            <a:r>
              <a:rPr lang="nb-NO" u="sng" dirty="0" smtClean="0"/>
              <a:t>Psykososialt </a:t>
            </a:r>
            <a:r>
              <a:rPr lang="nb-NO" u="sng" dirty="0"/>
              <a:t>miljø</a:t>
            </a:r>
            <a:r>
              <a:rPr lang="nb-NO" dirty="0"/>
              <a:t>:</a:t>
            </a:r>
          </a:p>
          <a:p>
            <a:r>
              <a:rPr lang="nb-NO" dirty="0" smtClean="0"/>
              <a:t>Ifølge </a:t>
            </a:r>
            <a:r>
              <a:rPr lang="nb-NO" dirty="0"/>
              <a:t>Udir er skolens psykososiale miljø "hvordan ansatte og elever oppfører seg overfor hverandre … mellommenneskelige forhold, det sosiale miljøet … hvordan elevene opplever læringssituasjonen". </a:t>
            </a:r>
            <a:r>
              <a:rPr lang="nb-NO" dirty="0" smtClean="0"/>
              <a:t>Sosialt </a:t>
            </a:r>
            <a:r>
              <a:rPr lang="nb-NO" dirty="0"/>
              <a:t>miljø </a:t>
            </a:r>
            <a:r>
              <a:rPr lang="nb-NO" dirty="0" err="1" smtClean="0"/>
              <a:t>vs</a:t>
            </a:r>
            <a:r>
              <a:rPr lang="nb-NO" dirty="0" smtClean="0"/>
              <a:t> </a:t>
            </a:r>
            <a:r>
              <a:rPr lang="nb-NO" dirty="0"/>
              <a:t>psykososialt miljø? Hva er forskjellen mellom å </a:t>
            </a:r>
            <a:r>
              <a:rPr lang="nb-NO" dirty="0">
                <a:solidFill>
                  <a:srgbClr val="FF0000"/>
                </a:solidFill>
              </a:rPr>
              <a:t>arbeide med det psykososiale miljøet </a:t>
            </a:r>
            <a:r>
              <a:rPr lang="nb-NO" dirty="0"/>
              <a:t>og </a:t>
            </a:r>
            <a:r>
              <a:rPr lang="nb-NO" dirty="0">
                <a:solidFill>
                  <a:srgbClr val="FF0000"/>
                </a:solidFill>
              </a:rPr>
              <a:t>sosialpedagogisk arbeid</a:t>
            </a:r>
            <a:r>
              <a:rPr lang="nb-NO" dirty="0"/>
              <a:t>?</a:t>
            </a:r>
          </a:p>
          <a:p>
            <a:r>
              <a:rPr lang="nb-NO" dirty="0"/>
              <a:t> </a:t>
            </a:r>
          </a:p>
          <a:p>
            <a:r>
              <a:rPr lang="nb-NO" u="sng" dirty="0"/>
              <a:t>Hovedinntrykk av </a:t>
            </a:r>
            <a:r>
              <a:rPr lang="nb-NO" u="sng" dirty="0" smtClean="0"/>
              <a:t>rapporten</a:t>
            </a:r>
            <a:r>
              <a:rPr lang="nb-NO" dirty="0" smtClean="0"/>
              <a:t>:</a:t>
            </a:r>
            <a:endParaRPr lang="nb-NO" dirty="0"/>
          </a:p>
          <a:p>
            <a:r>
              <a:rPr lang="nb-NO" dirty="0"/>
              <a:t>Hvilket inntrykk sitter leseren igjen med? </a:t>
            </a:r>
          </a:p>
          <a:p>
            <a:pPr marL="285750" indent="-285750">
              <a:spcAft>
                <a:spcPts val="0"/>
              </a:spcAft>
              <a:buFont typeface="Arial" panose="020B0604020202020204" pitchFamily="34" charset="0"/>
              <a:buChar char="•"/>
            </a:pPr>
            <a:r>
              <a:rPr lang="nb-NO" dirty="0" smtClean="0">
                <a:ea typeface="Calibri" panose="020F0502020204030204" pitchFamily="34" charset="0"/>
                <a:cs typeface="Times New Roman" panose="02020603050405020304" pitchFamily="18" charset="0"/>
              </a:rPr>
              <a:t>Klart og godt fortalt evaluering</a:t>
            </a:r>
          </a:p>
          <a:p>
            <a:pPr marL="285750" indent="-285750">
              <a:spcAft>
                <a:spcPts val="0"/>
              </a:spcAft>
              <a:buFont typeface="Arial" panose="020B0604020202020204" pitchFamily="34" charset="0"/>
              <a:buChar char="•"/>
            </a:pPr>
            <a:r>
              <a:rPr lang="nb-NO" dirty="0" smtClean="0">
                <a:ea typeface="Calibri" panose="020F0502020204030204" pitchFamily="34" charset="0"/>
                <a:cs typeface="Times New Roman" panose="02020603050405020304" pitchFamily="18" charset="0"/>
              </a:rPr>
              <a:t>Ikke en evaluering, men en beskrivelse</a:t>
            </a:r>
          </a:p>
          <a:p>
            <a:pPr>
              <a:spcAft>
                <a:spcPts val="0"/>
              </a:spcAft>
            </a:pPr>
            <a:endParaRPr lang="nb-NO" dirty="0" smtClean="0">
              <a:ea typeface="Calibri" panose="020F0502020204030204" pitchFamily="34" charset="0"/>
              <a:cs typeface="Times New Roman" panose="02020603050405020304" pitchFamily="18" charset="0"/>
            </a:endParaRPr>
          </a:p>
          <a:p>
            <a:pPr>
              <a:spcAft>
                <a:spcPts val="0"/>
              </a:spcAft>
            </a:pPr>
            <a:r>
              <a:rPr lang="nb-NO" u="sng" dirty="0" smtClean="0">
                <a:ea typeface="Calibri" panose="020F0502020204030204" pitchFamily="34" charset="0"/>
                <a:cs typeface="Times New Roman" panose="02020603050405020304" pitchFamily="18" charset="0"/>
              </a:rPr>
              <a:t>Vedlegg</a:t>
            </a:r>
            <a:r>
              <a:rPr lang="nb-NO" dirty="0" smtClean="0">
                <a:ea typeface="Calibri" panose="020F0502020204030204" pitchFamily="34" charset="0"/>
                <a:cs typeface="Times New Roman" panose="02020603050405020304" pitchFamily="18" charset="0"/>
              </a:rPr>
              <a:t>:</a:t>
            </a:r>
          </a:p>
          <a:p>
            <a:pPr>
              <a:spcAft>
                <a:spcPts val="0"/>
              </a:spcAft>
            </a:pPr>
            <a:r>
              <a:rPr lang="nb-NO" dirty="0" smtClean="0">
                <a:ea typeface="Calibri" panose="020F0502020204030204" pitchFamily="34" charset="0"/>
                <a:cs typeface="Times New Roman" panose="02020603050405020304" pitchFamily="18" charset="0"/>
              </a:rPr>
              <a:t>Hva bør være vedlegg? Hvor mange og lange vedlegg? (fra s. 17 – 45)</a:t>
            </a:r>
          </a:p>
          <a:p>
            <a:pPr>
              <a:spcAft>
                <a:spcPts val="0"/>
              </a:spcAft>
            </a:pPr>
            <a:r>
              <a:rPr lang="nb-NO" dirty="0" smtClean="0">
                <a:ea typeface="Calibri" panose="020F0502020204030204" pitchFamily="34" charset="0"/>
                <a:cs typeface="Times New Roman" panose="02020603050405020304" pitchFamily="18" charset="0"/>
              </a:rPr>
              <a:t>Eksempler på vedlegg:</a:t>
            </a:r>
          </a:p>
          <a:p>
            <a:pPr marL="285750" indent="-285750">
              <a:spcAft>
                <a:spcPts val="0"/>
              </a:spcAft>
              <a:buFont typeface="Arial" panose="020B0604020202020204" pitchFamily="34" charset="0"/>
              <a:buChar char="•"/>
            </a:pPr>
            <a:r>
              <a:rPr lang="nb-NO" dirty="0" smtClean="0">
                <a:ea typeface="Calibri" panose="020F0502020204030204" pitchFamily="34" charset="0"/>
                <a:cs typeface="Times New Roman" panose="02020603050405020304" pitchFamily="18" charset="0"/>
              </a:rPr>
              <a:t>Spørreundersøkelser</a:t>
            </a:r>
          </a:p>
          <a:p>
            <a:pPr marL="285750" indent="-285750">
              <a:spcAft>
                <a:spcPts val="0"/>
              </a:spcAft>
              <a:buFont typeface="Arial" panose="020B0604020202020204" pitchFamily="34" charset="0"/>
              <a:buChar char="•"/>
            </a:pPr>
            <a:r>
              <a:rPr lang="nb-NO" dirty="0" smtClean="0">
                <a:ea typeface="Calibri" panose="020F0502020204030204" pitchFamily="34" charset="0"/>
                <a:cs typeface="Times New Roman" panose="02020603050405020304" pitchFamily="18" charset="0"/>
              </a:rPr>
              <a:t>Verdidokumenter</a:t>
            </a:r>
            <a:endParaRPr lang="nb-NO" dirty="0">
              <a:ea typeface="Calibri" panose="020F0502020204030204" pitchFamily="34" charset="0"/>
              <a:cs typeface="Times New Roman" panose="02020603050405020304" pitchFamily="18" charset="0"/>
            </a:endParaRPr>
          </a:p>
        </p:txBody>
      </p:sp>
      <p:sp>
        <p:nvSpPr>
          <p:cNvPr id="4" name="Tittel 1"/>
          <p:cNvSpPr txBox="1">
            <a:spLocks/>
          </p:cNvSpPr>
          <p:nvPr/>
        </p:nvSpPr>
        <p:spPr>
          <a:xfrm>
            <a:off x="457200" y="44624"/>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dirty="0" smtClean="0">
                <a:solidFill>
                  <a:srgbClr val="FF0000"/>
                </a:solidFill>
              </a:rPr>
              <a:t>Trekk fra rapportene (2)</a:t>
            </a:r>
            <a:endParaRPr lang="nb-NO" sz="3600" dirty="0">
              <a:solidFill>
                <a:srgbClr val="FF0000"/>
              </a:solidFill>
            </a:endParaRPr>
          </a:p>
        </p:txBody>
      </p:sp>
    </p:spTree>
    <p:extLst>
      <p:ext uri="{BB962C8B-B14F-4D97-AF65-F5344CB8AC3E}">
        <p14:creationId xmlns:p14="http://schemas.microsoft.com/office/powerpoint/2010/main" val="153536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1000"/>
                                        <p:tgtEl>
                                          <p:spTgt spid="3">
                                            <p:txEl>
                                              <p:pRg st="7" end="7"/>
                                            </p:txEl>
                                          </p:spTgt>
                                        </p:tgtEl>
                                      </p:cBhvr>
                                    </p:animEffect>
                                    <p:anim calcmode="lin" valueType="num">
                                      <p:cBhvr>
                                        <p:cTn id="1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1000"/>
                                        <p:tgtEl>
                                          <p:spTgt spid="3">
                                            <p:txEl>
                                              <p:pRg st="8" end="8"/>
                                            </p:txEl>
                                          </p:spTgt>
                                        </p:tgtEl>
                                      </p:cBhvr>
                                    </p:animEffect>
                                    <p:anim calcmode="lin" valueType="num">
                                      <p:cBhvr>
                                        <p:cTn id="1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1000"/>
                                        <p:tgtEl>
                                          <p:spTgt spid="3">
                                            <p:txEl>
                                              <p:pRg st="9" end="9"/>
                                            </p:txEl>
                                          </p:spTgt>
                                        </p:tgtEl>
                                      </p:cBhvr>
                                    </p:animEffect>
                                    <p:anim calcmode="lin" valueType="num">
                                      <p:cBhvr>
                                        <p:cTn id="2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fade">
                                      <p:cBhvr>
                                        <p:cTn id="27" dur="1000"/>
                                        <p:tgtEl>
                                          <p:spTgt spid="3">
                                            <p:txEl>
                                              <p:pRg st="11" end="11"/>
                                            </p:txEl>
                                          </p:spTgt>
                                        </p:tgtEl>
                                      </p:cBhvr>
                                    </p:animEffect>
                                    <p:anim calcmode="lin" valueType="num">
                                      <p:cBhvr>
                                        <p:cTn id="2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fade">
                                      <p:cBhvr>
                                        <p:cTn id="32" dur="1000"/>
                                        <p:tgtEl>
                                          <p:spTgt spid="3">
                                            <p:txEl>
                                              <p:pRg st="12" end="12"/>
                                            </p:txEl>
                                          </p:spTgt>
                                        </p:tgtEl>
                                      </p:cBhvr>
                                    </p:animEffect>
                                    <p:anim calcmode="lin" valueType="num">
                                      <p:cBhvr>
                                        <p:cTn id="33"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1000"/>
                                        <p:tgtEl>
                                          <p:spTgt spid="3">
                                            <p:txEl>
                                              <p:pRg st="13" end="13"/>
                                            </p:txEl>
                                          </p:spTgt>
                                        </p:tgtEl>
                                      </p:cBhvr>
                                    </p:animEffect>
                                    <p:anim calcmode="lin" valueType="num">
                                      <p:cBhvr>
                                        <p:cTn id="38"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1000"/>
                                        <p:tgtEl>
                                          <p:spTgt spid="3">
                                            <p:txEl>
                                              <p:pRg st="14" end="14"/>
                                            </p:txEl>
                                          </p:spTgt>
                                        </p:tgtEl>
                                      </p:cBhvr>
                                    </p:animEffect>
                                    <p:anim calcmode="lin" valueType="num">
                                      <p:cBhvr>
                                        <p:cTn id="4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fade">
                                      <p:cBhvr>
                                        <p:cTn id="47" dur="1000"/>
                                        <p:tgtEl>
                                          <p:spTgt spid="3">
                                            <p:txEl>
                                              <p:pRg st="15" end="15"/>
                                            </p:txEl>
                                          </p:spTgt>
                                        </p:tgtEl>
                                      </p:cBhvr>
                                    </p:animEffect>
                                    <p:anim calcmode="lin" valueType="num">
                                      <p:cBhvr>
                                        <p:cTn id="4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37106" y="116632"/>
            <a:ext cx="8229600" cy="720080"/>
          </a:xfrm>
        </p:spPr>
        <p:txBody>
          <a:bodyPr>
            <a:normAutofit/>
          </a:bodyPr>
          <a:lstStyle/>
          <a:p>
            <a:r>
              <a:rPr lang="nb-NO" sz="3600" dirty="0" smtClean="0">
                <a:solidFill>
                  <a:srgbClr val="FF0000"/>
                </a:solidFill>
                <a:effectLst>
                  <a:outerShdw blurRad="38100" dist="38100" dir="2700000" algn="tl">
                    <a:srgbClr val="000000">
                      <a:alpha val="43137"/>
                    </a:srgbClr>
                  </a:outerShdw>
                </a:effectLst>
              </a:rPr>
              <a:t>Eksempler fra rapportene</a:t>
            </a:r>
            <a:endParaRPr lang="nb-NO" sz="3600" dirty="0">
              <a:solidFill>
                <a:srgbClr val="FF0000"/>
              </a:solidFill>
              <a:effectLst>
                <a:outerShdw blurRad="38100" dist="38100" dir="2700000" algn="tl">
                  <a:srgbClr val="000000">
                    <a:alpha val="43137"/>
                  </a:srgbClr>
                </a:outerShdw>
              </a:effectLst>
            </a:endParaRPr>
          </a:p>
        </p:txBody>
      </p:sp>
      <p:sp>
        <p:nvSpPr>
          <p:cNvPr id="3" name="Rektangel 2"/>
          <p:cNvSpPr/>
          <p:nvPr/>
        </p:nvSpPr>
        <p:spPr>
          <a:xfrm>
            <a:off x="1013467" y="980728"/>
            <a:ext cx="7076878" cy="5509200"/>
          </a:xfrm>
          <a:prstGeom prst="rect">
            <a:avLst/>
          </a:prstGeom>
        </p:spPr>
        <p:txBody>
          <a:bodyPr wrap="square">
            <a:spAutoFit/>
          </a:bodyPr>
          <a:lstStyle/>
          <a:p>
            <a:r>
              <a:rPr lang="nb-NO" sz="1600" b="1" u="sng" dirty="0" smtClean="0"/>
              <a:t>Skolens studiereiser</a:t>
            </a:r>
          </a:p>
          <a:p>
            <a:r>
              <a:rPr lang="nb-NO" sz="1600" dirty="0"/>
              <a:t>Målet for reisen skal være større enn selve reisen</a:t>
            </a:r>
            <a:r>
              <a:rPr lang="nb-NO" sz="1600" dirty="0" smtClean="0"/>
              <a:t>. Flere elever velger «turistløypa».</a:t>
            </a:r>
          </a:p>
          <a:p>
            <a:pPr marL="285750" indent="-285750">
              <a:buFont typeface="Arial" panose="020B0604020202020204" pitchFamily="34" charset="0"/>
              <a:buChar char="•"/>
            </a:pPr>
            <a:r>
              <a:rPr lang="nb-NO" sz="1600" dirty="0"/>
              <a:t>B</a:t>
            </a:r>
            <a:r>
              <a:rPr lang="nb-NO" sz="1600" dirty="0" smtClean="0"/>
              <a:t>ærekraft</a:t>
            </a:r>
          </a:p>
          <a:p>
            <a:pPr marL="285750" indent="-285750">
              <a:buFont typeface="Arial" panose="020B0604020202020204" pitchFamily="34" charset="0"/>
              <a:buChar char="•"/>
            </a:pPr>
            <a:r>
              <a:rPr lang="nb-NO" sz="1600" dirty="0"/>
              <a:t>T</a:t>
            </a:r>
            <a:r>
              <a:rPr lang="nb-NO" sz="1600" dirty="0" smtClean="0"/>
              <a:t>urenes pedagogiske opplegg</a:t>
            </a:r>
          </a:p>
          <a:p>
            <a:pPr marL="285750" indent="-285750">
              <a:buFont typeface="Arial" panose="020B0604020202020204" pitchFamily="34" charset="0"/>
              <a:buChar char="•"/>
            </a:pPr>
            <a:r>
              <a:rPr lang="nb-NO" sz="1600" dirty="0"/>
              <a:t>P</a:t>
            </a:r>
            <a:r>
              <a:rPr lang="nb-NO" sz="1600" dirty="0" smtClean="0"/>
              <a:t>lanlegging/påvirkning av skoleåret</a:t>
            </a:r>
          </a:p>
          <a:p>
            <a:pPr marL="285750" indent="-285750">
              <a:buFont typeface="Arial" panose="020B0604020202020204" pitchFamily="34" charset="0"/>
              <a:buChar char="•"/>
            </a:pPr>
            <a:r>
              <a:rPr lang="nb-NO" sz="1600" dirty="0"/>
              <a:t>R</a:t>
            </a:r>
            <a:r>
              <a:rPr lang="nb-NO" sz="1600" dirty="0" smtClean="0"/>
              <a:t>eisenes markedsføringsverdi</a:t>
            </a:r>
          </a:p>
          <a:p>
            <a:pPr marL="285750" indent="-285750">
              <a:buFont typeface="Arial" panose="020B0604020202020204" pitchFamily="34" charset="0"/>
              <a:buChar char="•"/>
            </a:pPr>
            <a:endParaRPr lang="nb-NO" sz="1600" dirty="0"/>
          </a:p>
          <a:p>
            <a:r>
              <a:rPr lang="nb-NO" sz="1600" b="1" u="sng" dirty="0" smtClean="0"/>
              <a:t>Godt skolemiljø: Fritidstilbudet</a:t>
            </a:r>
            <a:endParaRPr lang="nb-NO" sz="1600" b="1" u="sng" dirty="0"/>
          </a:p>
          <a:p>
            <a:r>
              <a:rPr lang="nb-NO" sz="1600" dirty="0" smtClean="0"/>
              <a:t>Skape et godt miljø på skolen gjennom målrettet sosialpedagogisk arbeid.</a:t>
            </a:r>
          </a:p>
          <a:p>
            <a:pPr marL="285750" indent="-285750">
              <a:buFont typeface="Arial" panose="020B0604020202020204" pitchFamily="34" charset="0"/>
              <a:buChar char="•"/>
            </a:pPr>
            <a:r>
              <a:rPr lang="nb-NO" sz="1600" dirty="0" smtClean="0"/>
              <a:t>Fritidsaktivitetene</a:t>
            </a:r>
          </a:p>
          <a:p>
            <a:pPr marL="285750" indent="-285750">
              <a:buFont typeface="Arial" panose="020B0604020202020204" pitchFamily="34" charset="0"/>
              <a:buChar char="•"/>
            </a:pPr>
            <a:r>
              <a:rPr lang="nb-NO" sz="1600" dirty="0" smtClean="0"/>
              <a:t>Oppholds- og aktivitetsrommene</a:t>
            </a:r>
          </a:p>
          <a:p>
            <a:pPr marL="285750" indent="-285750">
              <a:buFont typeface="Arial" panose="020B0604020202020204" pitchFamily="34" charset="0"/>
              <a:buChar char="•"/>
            </a:pPr>
            <a:r>
              <a:rPr lang="nb-NO" sz="1600" dirty="0" smtClean="0"/>
              <a:t>Deltakelse i nærmiljøet</a:t>
            </a:r>
          </a:p>
          <a:p>
            <a:pPr marL="285750" indent="-285750">
              <a:buFont typeface="Arial" panose="020B0604020202020204" pitchFamily="34" charset="0"/>
              <a:buChar char="•"/>
            </a:pPr>
            <a:r>
              <a:rPr lang="nb-NO" sz="1600" dirty="0" smtClean="0"/>
              <a:t>Skolens målsetting og organisering av aktivitetene</a:t>
            </a:r>
          </a:p>
          <a:p>
            <a:endParaRPr lang="nb-NO" sz="1600" dirty="0" smtClean="0"/>
          </a:p>
          <a:p>
            <a:r>
              <a:rPr lang="nb-NO" sz="1600" b="1" u="sng" dirty="0" smtClean="0"/>
              <a:t>Det </a:t>
            </a:r>
            <a:r>
              <a:rPr lang="nb-NO" sz="1600" b="1" u="sng" dirty="0" err="1" smtClean="0"/>
              <a:t>sosialpedagogiske</a:t>
            </a:r>
            <a:r>
              <a:rPr lang="nb-NO" sz="1600" b="1" u="sng" dirty="0" smtClean="0"/>
              <a:t> arbeidet:</a:t>
            </a:r>
            <a:endParaRPr lang="nb-NO" sz="1600" dirty="0" smtClean="0"/>
          </a:p>
          <a:p>
            <a:r>
              <a:rPr lang="nb-NO" sz="1600" dirty="0" smtClean="0"/>
              <a:t>Læring </a:t>
            </a:r>
            <a:r>
              <a:rPr lang="nb-NO" sz="1600" dirty="0"/>
              <a:t>i samspill med </a:t>
            </a:r>
            <a:r>
              <a:rPr lang="nb-NO" sz="1600" dirty="0" smtClean="0"/>
              <a:t>andre, mestring, få </a:t>
            </a:r>
            <a:r>
              <a:rPr lang="nb-NO" sz="1600" dirty="0"/>
              <a:t>hjelp til å utvikle sitt sosiale potensial, </a:t>
            </a:r>
            <a:r>
              <a:rPr lang="nb-NO" sz="1600" dirty="0" smtClean="0"/>
              <a:t>delta </a:t>
            </a:r>
            <a:r>
              <a:rPr lang="nb-NO" sz="1600" dirty="0"/>
              <a:t>i og forbedre fellesskapet, </a:t>
            </a:r>
            <a:r>
              <a:rPr lang="nb-NO" sz="1600" dirty="0" smtClean="0"/>
              <a:t>formes til gode </a:t>
            </a:r>
            <a:r>
              <a:rPr lang="nb-NO" sz="1600" dirty="0"/>
              <a:t>medmennesker og ”hel ved</a:t>
            </a:r>
            <a:r>
              <a:rPr lang="nb-NO" sz="1600" dirty="0" smtClean="0"/>
              <a:t>”.</a:t>
            </a:r>
          </a:p>
          <a:p>
            <a:pPr marL="342900" indent="-342900">
              <a:buFont typeface="Arial" panose="020B0604020202020204" pitchFamily="34" charset="0"/>
              <a:buChar char="•"/>
            </a:pPr>
            <a:r>
              <a:rPr lang="nb-NO" sz="1600" dirty="0" smtClean="0"/>
              <a:t>Tilsyn, Internatmøter, Elevsamtaler, Kjøkkentjeneste, Matsalen</a:t>
            </a:r>
          </a:p>
          <a:p>
            <a:pPr marL="342900" indent="-342900">
              <a:buFont typeface="Arial" panose="020B0604020202020204" pitchFamily="34" charset="0"/>
              <a:buChar char="•"/>
            </a:pPr>
            <a:r>
              <a:rPr lang="nb-NO" sz="1600" dirty="0" smtClean="0"/>
              <a:t>På tur i naturen, Fellesturer</a:t>
            </a:r>
          </a:p>
          <a:p>
            <a:pPr marL="342900" indent="-342900">
              <a:buFont typeface="Arial" panose="020B0604020202020204" pitchFamily="34" charset="0"/>
              <a:buChar char="•"/>
            </a:pPr>
            <a:r>
              <a:rPr lang="nb-NO" sz="1600" dirty="0" smtClean="0"/>
              <a:t>Elevkvelder</a:t>
            </a:r>
          </a:p>
          <a:p>
            <a:pPr marL="342900" indent="-342900">
              <a:buFont typeface="Arial" panose="020B0604020202020204" pitchFamily="34" charset="0"/>
              <a:buChar char="•"/>
            </a:pPr>
            <a:r>
              <a:rPr lang="nb-NO" sz="1600" dirty="0" smtClean="0"/>
              <a:t>Ord for dagen, Bibel- og samtalegrupper</a:t>
            </a:r>
          </a:p>
          <a:p>
            <a:pPr marL="342900" indent="-342900">
              <a:buFont typeface="Arial" panose="020B0604020202020204" pitchFamily="34" charset="0"/>
              <a:buChar char="•"/>
            </a:pPr>
            <a:r>
              <a:rPr lang="nb-NO" sz="1600" dirty="0" smtClean="0"/>
              <a:t>Heim</a:t>
            </a:r>
          </a:p>
        </p:txBody>
      </p:sp>
      <p:pic>
        <p:nvPicPr>
          <p:cNvPr id="4" name="Picture 2" descr="https://lh6.googleusercontent.com/xgx8Al8ML-pVBNwveNKmSzfuPipWQPMmjYe8-wLDwD4EZPngIb7Pcrv5dmECrT7btJtMXKP2CnlkzgC3XkCVlL9JTs47V-JsIqpGwO1RC5kTI3KmoY3wF3yhQiE"/>
          <p:cNvPicPr>
            <a:picLocks noChangeAspect="1" noChangeArrowheads="1"/>
          </p:cNvPicPr>
          <p:nvPr/>
        </p:nvPicPr>
        <p:blipFill>
          <a:blip r:embed="rId2" cstate="print"/>
          <a:srcRect/>
          <a:stretch>
            <a:fillRect/>
          </a:stretch>
        </p:blipFill>
        <p:spPr bwMode="auto">
          <a:xfrm>
            <a:off x="7092280" y="6093296"/>
            <a:ext cx="1905000" cy="6286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animEffect transition="in" filter="fade">
                                      <p:cBhvr>
                                        <p:cTn id="7" dur="1000"/>
                                        <p:tgtEl>
                                          <p:spTgt spid="3">
                                            <p:txEl>
                                              <p:pRg st="14" end="14"/>
                                            </p:txEl>
                                          </p:spTgt>
                                        </p:tgtEl>
                                      </p:cBhvr>
                                    </p:animEffect>
                                    <p:anim calcmode="lin" valueType="num">
                                      <p:cBhvr>
                                        <p:cTn id="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5" end="15"/>
                                            </p:txEl>
                                          </p:spTgt>
                                        </p:tgtEl>
                                        <p:attrNameLst>
                                          <p:attrName>style.visibility</p:attrName>
                                        </p:attrNameLst>
                                      </p:cBhvr>
                                      <p:to>
                                        <p:strVal val="visible"/>
                                      </p:to>
                                    </p:set>
                                    <p:animEffect transition="in" filter="fade">
                                      <p:cBhvr>
                                        <p:cTn id="12" dur="1000"/>
                                        <p:tgtEl>
                                          <p:spTgt spid="3">
                                            <p:txEl>
                                              <p:pRg st="15" end="15"/>
                                            </p:txEl>
                                          </p:spTgt>
                                        </p:tgtEl>
                                      </p:cBhvr>
                                    </p:animEffect>
                                    <p:anim calcmode="lin" valueType="num">
                                      <p:cBhvr>
                                        <p:cTn id="13"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6" end="16"/>
                                            </p:txEl>
                                          </p:spTgt>
                                        </p:tgtEl>
                                        <p:attrNameLst>
                                          <p:attrName>style.visibility</p:attrName>
                                        </p:attrNameLst>
                                      </p:cBhvr>
                                      <p:to>
                                        <p:strVal val="visible"/>
                                      </p:to>
                                    </p:set>
                                    <p:animEffect transition="in" filter="fade">
                                      <p:cBhvr>
                                        <p:cTn id="17" dur="1000"/>
                                        <p:tgtEl>
                                          <p:spTgt spid="3">
                                            <p:txEl>
                                              <p:pRg st="16" end="16"/>
                                            </p:txEl>
                                          </p:spTgt>
                                        </p:tgtEl>
                                      </p:cBhvr>
                                    </p:animEffect>
                                    <p:anim calcmode="lin" valueType="num">
                                      <p:cBhvr>
                                        <p:cTn id="18"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17" end="17"/>
                                            </p:txEl>
                                          </p:spTgt>
                                        </p:tgtEl>
                                        <p:attrNameLst>
                                          <p:attrName>style.visibility</p:attrName>
                                        </p:attrNameLst>
                                      </p:cBhvr>
                                      <p:to>
                                        <p:strVal val="visible"/>
                                      </p:to>
                                    </p:set>
                                    <p:animEffect transition="in" filter="fade">
                                      <p:cBhvr>
                                        <p:cTn id="22" dur="1000"/>
                                        <p:tgtEl>
                                          <p:spTgt spid="3">
                                            <p:txEl>
                                              <p:pRg st="17" end="17"/>
                                            </p:txEl>
                                          </p:spTgt>
                                        </p:tgtEl>
                                      </p:cBhvr>
                                    </p:animEffect>
                                    <p:anim calcmode="lin" valueType="num">
                                      <p:cBhvr>
                                        <p:cTn id="23"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animEffect transition="in" filter="fade">
                                      <p:cBhvr>
                                        <p:cTn id="27" dur="1000"/>
                                        <p:tgtEl>
                                          <p:spTgt spid="3">
                                            <p:txEl>
                                              <p:pRg st="18" end="18"/>
                                            </p:txEl>
                                          </p:spTgt>
                                        </p:tgtEl>
                                      </p:cBhvr>
                                    </p:animEffect>
                                    <p:anim calcmode="lin" valueType="num">
                                      <p:cBhvr>
                                        <p:cTn id="28"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8" end="18"/>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19" end="19"/>
                                            </p:txEl>
                                          </p:spTgt>
                                        </p:tgtEl>
                                        <p:attrNameLst>
                                          <p:attrName>style.visibility</p:attrName>
                                        </p:attrNameLst>
                                      </p:cBhvr>
                                      <p:to>
                                        <p:strVal val="visible"/>
                                      </p:to>
                                    </p:set>
                                    <p:animEffect transition="in" filter="fade">
                                      <p:cBhvr>
                                        <p:cTn id="32" dur="1000"/>
                                        <p:tgtEl>
                                          <p:spTgt spid="3">
                                            <p:txEl>
                                              <p:pRg st="19" end="19"/>
                                            </p:txEl>
                                          </p:spTgt>
                                        </p:tgtEl>
                                      </p:cBhvr>
                                    </p:animEffect>
                                    <p:anim calcmode="lin" valueType="num">
                                      <p:cBhvr>
                                        <p:cTn id="33"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9" end="19"/>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20" end="20"/>
                                            </p:txEl>
                                          </p:spTgt>
                                        </p:tgtEl>
                                        <p:attrNameLst>
                                          <p:attrName>style.visibility</p:attrName>
                                        </p:attrNameLst>
                                      </p:cBhvr>
                                      <p:to>
                                        <p:strVal val="visible"/>
                                      </p:to>
                                    </p:set>
                                    <p:animEffect transition="in" filter="fade">
                                      <p:cBhvr>
                                        <p:cTn id="37" dur="1000"/>
                                        <p:tgtEl>
                                          <p:spTgt spid="3">
                                            <p:txEl>
                                              <p:pRg st="20" end="20"/>
                                            </p:txEl>
                                          </p:spTgt>
                                        </p:tgtEl>
                                      </p:cBhvr>
                                    </p:animEffect>
                                    <p:anim calcmode="lin" valueType="num">
                                      <p:cBhvr>
                                        <p:cTn id="38"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20" end="2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940</TotalTime>
  <Words>1418</Words>
  <Application>Microsoft Office PowerPoint</Application>
  <PresentationFormat>Skjermfremvisning (4:3)</PresentationFormat>
  <Paragraphs>210</Paragraphs>
  <Slides>15</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15</vt:i4>
      </vt:variant>
    </vt:vector>
  </HeadingPairs>
  <TitlesOfParts>
    <vt:vector size="21" baseType="lpstr">
      <vt:lpstr>Arial</vt:lpstr>
      <vt:lpstr>Calibri</vt:lpstr>
      <vt:lpstr>Cambria</vt:lpstr>
      <vt:lpstr>Times New Roman</vt:lpstr>
      <vt:lpstr>ヒラギノ角ゴ Pro W3</vt:lpstr>
      <vt:lpstr>Office-tema</vt:lpstr>
      <vt:lpstr>Selvevalueringene  2016-2017</vt:lpstr>
      <vt:lpstr>Bakgrunn</vt:lpstr>
      <vt:lpstr>Om selvevalueringen</vt:lpstr>
      <vt:lpstr>PowerPoint-presentasjon</vt:lpstr>
      <vt:lpstr>IKF: Temaer selvevalueringene 2016-17</vt:lpstr>
      <vt:lpstr>Rapport og prosedyre</vt:lpstr>
      <vt:lpstr>Trekk fra rapportene (1)</vt:lpstr>
      <vt:lpstr>PowerPoint-presentasjon</vt:lpstr>
      <vt:lpstr>Eksempler fra rapportene</vt:lpstr>
      <vt:lpstr>PowerPoint-presentasjon</vt:lpstr>
      <vt:lpstr>PowerPoint-presentasjon</vt:lpstr>
      <vt:lpstr>Å iverksette tiltak</vt:lpstr>
      <vt:lpstr>PowerPoint-presentasjon</vt:lpstr>
      <vt:lpstr>PowerPoint-presentasjon</vt:lpstr>
      <vt:lpstr>PowerPoint-presentasjon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Danning i undervisningen Selvevalueringen 2013-2014</dc:title>
  <dc:creator>Odd Haddal</dc:creator>
  <cp:lastModifiedBy>Odd Haddal</cp:lastModifiedBy>
  <cp:revision>49</cp:revision>
  <dcterms:created xsi:type="dcterms:W3CDTF">2013-10-24T07:42:13Z</dcterms:created>
  <dcterms:modified xsi:type="dcterms:W3CDTF">2018-02-20T09:33:29Z</dcterms:modified>
</cp:coreProperties>
</file>